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822" r:id="rId1"/>
    <p:sldMasterId id="2147483977" r:id="rId2"/>
  </p:sldMasterIdLst>
  <p:notesMasterIdLst>
    <p:notesMasterId r:id="rId49"/>
  </p:notesMasterIdLst>
  <p:handoutMasterIdLst>
    <p:handoutMasterId r:id="rId50"/>
  </p:handoutMasterIdLst>
  <p:sldIdLst>
    <p:sldId id="256" r:id="rId3"/>
    <p:sldId id="428" r:id="rId4"/>
    <p:sldId id="347" r:id="rId5"/>
    <p:sldId id="437" r:id="rId6"/>
    <p:sldId id="379" r:id="rId7"/>
    <p:sldId id="381" r:id="rId8"/>
    <p:sldId id="387" r:id="rId9"/>
    <p:sldId id="415" r:id="rId10"/>
    <p:sldId id="299" r:id="rId11"/>
    <p:sldId id="309" r:id="rId12"/>
    <p:sldId id="389" r:id="rId13"/>
    <p:sldId id="390" r:id="rId14"/>
    <p:sldId id="391" r:id="rId15"/>
    <p:sldId id="392" r:id="rId16"/>
    <p:sldId id="394" r:id="rId17"/>
    <p:sldId id="395" r:id="rId18"/>
    <p:sldId id="438" r:id="rId19"/>
    <p:sldId id="427" r:id="rId20"/>
    <p:sldId id="434" r:id="rId21"/>
    <p:sldId id="435" r:id="rId22"/>
    <p:sldId id="441" r:id="rId23"/>
    <p:sldId id="397" r:id="rId24"/>
    <p:sldId id="398" r:id="rId25"/>
    <p:sldId id="399" r:id="rId26"/>
    <p:sldId id="404" r:id="rId27"/>
    <p:sldId id="402" r:id="rId28"/>
    <p:sldId id="403" r:id="rId29"/>
    <p:sldId id="401" r:id="rId30"/>
    <p:sldId id="410" r:id="rId31"/>
    <p:sldId id="433" r:id="rId32"/>
    <p:sldId id="409" r:id="rId33"/>
    <p:sldId id="405" r:id="rId34"/>
    <p:sldId id="439" r:id="rId35"/>
    <p:sldId id="408" r:id="rId36"/>
    <p:sldId id="426" r:id="rId37"/>
    <p:sldId id="411" r:id="rId38"/>
    <p:sldId id="412" r:id="rId39"/>
    <p:sldId id="413" r:id="rId40"/>
    <p:sldId id="442" r:id="rId41"/>
    <p:sldId id="417" r:id="rId42"/>
    <p:sldId id="418" r:id="rId43"/>
    <p:sldId id="419" r:id="rId44"/>
    <p:sldId id="414" r:id="rId45"/>
    <p:sldId id="423" r:id="rId46"/>
    <p:sldId id="425" r:id="rId47"/>
    <p:sldId id="286" r:id="rId48"/>
  </p:sldIdLst>
  <p:sldSz cx="13003213" cy="9747250"/>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5688"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1375"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67061"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2747"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78435" algn="l" defTabSz="911375" rtl="0" eaLnBrk="1" latinLnBrk="0" hangingPunct="1">
      <a:defRPr sz="2400" kern="1200">
        <a:solidFill>
          <a:schemeClr val="tx1"/>
        </a:solidFill>
        <a:latin typeface="Arial" charset="0"/>
        <a:ea typeface="ＭＳ Ｐゴシック" charset="-128"/>
        <a:cs typeface="+mn-cs"/>
      </a:defRPr>
    </a:lvl6pPr>
    <a:lvl7pPr marL="2734121" algn="l" defTabSz="911375" rtl="0" eaLnBrk="1" latinLnBrk="0" hangingPunct="1">
      <a:defRPr sz="2400" kern="1200">
        <a:solidFill>
          <a:schemeClr val="tx1"/>
        </a:solidFill>
        <a:latin typeface="Arial" charset="0"/>
        <a:ea typeface="ＭＳ Ｐゴシック" charset="-128"/>
        <a:cs typeface="+mn-cs"/>
      </a:defRPr>
    </a:lvl7pPr>
    <a:lvl8pPr marL="3189810" algn="l" defTabSz="911375" rtl="0" eaLnBrk="1" latinLnBrk="0" hangingPunct="1">
      <a:defRPr sz="2400" kern="1200">
        <a:solidFill>
          <a:schemeClr val="tx1"/>
        </a:solidFill>
        <a:latin typeface="Arial" charset="0"/>
        <a:ea typeface="ＭＳ Ｐゴシック" charset="-128"/>
        <a:cs typeface="+mn-cs"/>
      </a:defRPr>
    </a:lvl8pPr>
    <a:lvl9pPr marL="3645495" algn="l" defTabSz="911375"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070">
          <p15:clr>
            <a:srgbClr val="A4A3A4"/>
          </p15:clr>
        </p15:guide>
        <p15:guide id="2" pos="409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2FF"/>
    <a:srgbClr val="1F62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3" autoAdjust="0"/>
    <p:restoredTop sz="93162" autoAdjust="0"/>
  </p:normalViewPr>
  <p:slideViewPr>
    <p:cSldViewPr>
      <p:cViewPr varScale="1">
        <p:scale>
          <a:sx n="69" d="100"/>
          <a:sy n="69" d="100"/>
        </p:scale>
        <p:origin x="1218" y="78"/>
      </p:cViewPr>
      <p:guideLst>
        <p:guide orient="horz" pos="3070"/>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666"/>
    </p:cViewPr>
  </p:sorterViewPr>
  <p:notesViewPr>
    <p:cSldViewPr>
      <p:cViewPr varScale="1">
        <p:scale>
          <a:sx n="60" d="100"/>
          <a:sy n="60" d="100"/>
        </p:scale>
        <p:origin x="-195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00688A-9E99-4B8C-A194-AC13857D5F67}"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en-US"/>
        </a:p>
      </dgm:t>
    </dgm:pt>
    <dgm:pt modelId="{C8BCA681-EA78-4E7C-A405-8FBF32BE8DAC}">
      <dgm:prSet phldrT="[Text]" custT="1"/>
      <dgm:spPr>
        <a:solidFill>
          <a:srgbClr val="1F62A7"/>
        </a:solidFill>
      </dgm:spPr>
      <dgm:t>
        <a:bodyPr/>
        <a:lstStyle/>
        <a:p>
          <a:pPr defTabSz="1066800">
            <a:lnSpc>
              <a:spcPct val="90000"/>
            </a:lnSpc>
            <a:spcBef>
              <a:spcPct val="0"/>
            </a:spcBef>
            <a:spcAft>
              <a:spcPct val="35000"/>
            </a:spcAft>
          </a:pPr>
          <a:r>
            <a:rPr lang="en-US" sz="2400" b="0" dirty="0" smtClean="0"/>
            <a:t>Business &amp; </a:t>
          </a:r>
        </a:p>
        <a:p>
          <a:pPr marL="0" marR="0" indent="0" defTabSz="914400" eaLnBrk="1" fontAlgn="auto" latinLnBrk="0" hangingPunct="1">
            <a:lnSpc>
              <a:spcPct val="100000"/>
            </a:lnSpc>
            <a:spcBef>
              <a:spcPts val="0"/>
            </a:spcBef>
            <a:spcAft>
              <a:spcPts val="0"/>
            </a:spcAft>
            <a:buClrTx/>
            <a:buSzTx/>
            <a:buFontTx/>
            <a:buNone/>
            <a:tabLst/>
            <a:defRPr/>
          </a:pPr>
          <a:r>
            <a:rPr lang="en-US" sz="2400" b="0" dirty="0" smtClean="0"/>
            <a:t>Professional Growth Opportunities</a:t>
          </a:r>
          <a:endParaRPr lang="en-US" sz="2400" b="0" dirty="0"/>
        </a:p>
      </dgm:t>
    </dgm:pt>
    <dgm:pt modelId="{1E4722F8-DBD1-42B2-9586-3516161D0213}" type="parTrans" cxnId="{B9CF5BCC-5DAB-4D59-A180-357AD3BE6D20}">
      <dgm:prSet/>
      <dgm:spPr/>
      <dgm:t>
        <a:bodyPr/>
        <a:lstStyle/>
        <a:p>
          <a:endParaRPr lang="en-US"/>
        </a:p>
      </dgm:t>
    </dgm:pt>
    <dgm:pt modelId="{960A684B-85F6-4312-96FB-933F3A59190F}" type="sibTrans" cxnId="{B9CF5BCC-5DAB-4D59-A180-357AD3BE6D20}">
      <dgm:prSet/>
      <dgm:spPr/>
      <dgm:t>
        <a:bodyPr/>
        <a:lstStyle/>
        <a:p>
          <a:endParaRPr lang="en-US"/>
        </a:p>
      </dgm:t>
    </dgm:pt>
    <dgm:pt modelId="{B90F18E6-E92D-4CF0-B466-42A9CD9016F0}">
      <dgm:prSet phldrT="[Text]" custT="1"/>
      <dgm:spPr>
        <a:solidFill>
          <a:srgbClr val="3852FF"/>
        </a:solidFill>
      </dgm:spPr>
      <dgm:t>
        <a:bodyPr/>
        <a:lstStyle/>
        <a:p>
          <a:r>
            <a:rPr lang="en-US" sz="2400" dirty="0" smtClean="0"/>
            <a:t>Community Organization</a:t>
          </a:r>
          <a:endParaRPr lang="en-US" sz="2400" dirty="0"/>
        </a:p>
      </dgm:t>
    </dgm:pt>
    <dgm:pt modelId="{0586C687-08F6-42F7-B963-B3AE1BFD101E}" type="parTrans" cxnId="{E605F786-3D8C-4F24-B802-DDAD7E2A3347}">
      <dgm:prSet/>
      <dgm:spPr/>
      <dgm:t>
        <a:bodyPr/>
        <a:lstStyle/>
        <a:p>
          <a:endParaRPr lang="en-US"/>
        </a:p>
      </dgm:t>
    </dgm:pt>
    <dgm:pt modelId="{1A592D82-8935-4AA6-A7AE-068C5407F4CF}" type="sibTrans" cxnId="{E605F786-3D8C-4F24-B802-DDAD7E2A3347}">
      <dgm:prSet/>
      <dgm:spPr/>
      <dgm:t>
        <a:bodyPr/>
        <a:lstStyle/>
        <a:p>
          <a:endParaRPr lang="en-US"/>
        </a:p>
      </dgm:t>
    </dgm:pt>
    <dgm:pt modelId="{A995FF28-C866-4F08-AF61-302B1BEC65F3}">
      <dgm:prSet phldrT="[Text]" custT="1"/>
      <dgm:spPr>
        <a:solidFill>
          <a:srgbClr val="1F62A7"/>
        </a:solidFill>
      </dgm:spPr>
      <dgm:t>
        <a:bodyPr/>
        <a:lstStyle/>
        <a:p>
          <a:r>
            <a:rPr lang="en-US" sz="2400" dirty="0" smtClean="0"/>
            <a:t>Social Opportunities</a:t>
          </a:r>
          <a:endParaRPr lang="en-US" sz="2400" dirty="0"/>
        </a:p>
      </dgm:t>
    </dgm:pt>
    <dgm:pt modelId="{F99B22D9-AF84-48EB-9B48-85FEBD2B0FA0}" type="parTrans" cxnId="{A447FEA3-B949-46C4-B511-5E4B33FFF846}">
      <dgm:prSet/>
      <dgm:spPr/>
      <dgm:t>
        <a:bodyPr/>
        <a:lstStyle/>
        <a:p>
          <a:endParaRPr lang="en-US"/>
        </a:p>
      </dgm:t>
    </dgm:pt>
    <dgm:pt modelId="{39BAA982-E384-46B1-9D20-E57EEE7D1AE6}" type="sibTrans" cxnId="{A447FEA3-B949-46C4-B511-5E4B33FFF846}">
      <dgm:prSet/>
      <dgm:spPr/>
      <dgm:t>
        <a:bodyPr/>
        <a:lstStyle/>
        <a:p>
          <a:endParaRPr lang="en-US"/>
        </a:p>
      </dgm:t>
    </dgm:pt>
    <dgm:pt modelId="{4E157AB7-4B11-4321-8AC1-DEADA2C2CFC8}">
      <dgm:prSet phldrT="[Text]" custT="1"/>
      <dgm:spPr>
        <a:solidFill>
          <a:srgbClr val="3852FF"/>
        </a:solidFill>
      </dgm:spPr>
      <dgm:t>
        <a:bodyPr/>
        <a:lstStyle/>
        <a:p>
          <a:r>
            <a:rPr lang="en-US" sz="2400" dirty="0" smtClean="0"/>
            <a:t>Service  Club and Volunteers</a:t>
          </a:r>
          <a:endParaRPr lang="en-US" sz="2400" dirty="0"/>
        </a:p>
      </dgm:t>
    </dgm:pt>
    <dgm:pt modelId="{05707AEF-E996-401D-9859-E5EECF35FBB0}" type="parTrans" cxnId="{E716C37A-46E3-4310-B1AF-60A64D445167}">
      <dgm:prSet/>
      <dgm:spPr/>
      <dgm:t>
        <a:bodyPr/>
        <a:lstStyle/>
        <a:p>
          <a:endParaRPr lang="en-US"/>
        </a:p>
      </dgm:t>
    </dgm:pt>
    <dgm:pt modelId="{9A1BAADB-AEA3-4953-BC63-0DFC959BE6A2}" type="sibTrans" cxnId="{E716C37A-46E3-4310-B1AF-60A64D445167}">
      <dgm:prSet/>
      <dgm:spPr/>
      <dgm:t>
        <a:bodyPr/>
        <a:lstStyle/>
        <a:p>
          <a:endParaRPr lang="en-US"/>
        </a:p>
      </dgm:t>
    </dgm:pt>
    <dgm:pt modelId="{28BA3C09-DB4A-421E-9BE0-F292FF191639}">
      <dgm:prSet phldrT="[Text]" custT="1"/>
      <dgm:spPr>
        <a:solidFill>
          <a:srgbClr val="3852FF"/>
        </a:solidFill>
      </dgm:spPr>
      <dgm:t>
        <a:bodyPr/>
        <a:lstStyle/>
        <a:p>
          <a:r>
            <a:rPr lang="en-US" sz="2400" dirty="0" smtClean="0"/>
            <a:t>Work for World Peace</a:t>
          </a:r>
          <a:endParaRPr lang="en-US" sz="2400" dirty="0"/>
        </a:p>
      </dgm:t>
    </dgm:pt>
    <dgm:pt modelId="{D8EB42AB-0773-455C-B462-B45927E6D6B1}" type="parTrans" cxnId="{C1454095-FE5C-4828-BCA3-1FBB0D5A5D14}">
      <dgm:prSet/>
      <dgm:spPr/>
      <dgm:t>
        <a:bodyPr/>
        <a:lstStyle/>
        <a:p>
          <a:endParaRPr lang="en-US"/>
        </a:p>
      </dgm:t>
    </dgm:pt>
    <dgm:pt modelId="{5F2C1F36-66C1-44E5-B56A-BD44C2D707F6}" type="sibTrans" cxnId="{C1454095-FE5C-4828-BCA3-1FBB0D5A5D14}">
      <dgm:prSet/>
      <dgm:spPr/>
      <dgm:t>
        <a:bodyPr/>
        <a:lstStyle/>
        <a:p>
          <a:endParaRPr lang="en-US"/>
        </a:p>
      </dgm:t>
    </dgm:pt>
    <dgm:pt modelId="{6EFB7322-7294-4938-BA3B-6D84A1B24089}" type="pres">
      <dgm:prSet presAssocID="{3900688A-9E99-4B8C-A194-AC13857D5F67}" presName="cycle" presStyleCnt="0">
        <dgm:presLayoutVars>
          <dgm:dir/>
          <dgm:resizeHandles val="exact"/>
        </dgm:presLayoutVars>
      </dgm:prSet>
      <dgm:spPr/>
      <dgm:t>
        <a:bodyPr/>
        <a:lstStyle/>
        <a:p>
          <a:endParaRPr lang="en-US"/>
        </a:p>
      </dgm:t>
    </dgm:pt>
    <dgm:pt modelId="{E3A004DF-612A-4A5E-80A3-BFF066BF0785}" type="pres">
      <dgm:prSet presAssocID="{C8BCA681-EA78-4E7C-A405-8FBF32BE8DAC}" presName="node" presStyleLbl="node1" presStyleIdx="0" presStyleCnt="5" custScaleX="129999" custScaleY="113400" custRadScaleRad="86566" custRadScaleInc="4704">
        <dgm:presLayoutVars>
          <dgm:bulletEnabled val="1"/>
        </dgm:presLayoutVars>
      </dgm:prSet>
      <dgm:spPr/>
      <dgm:t>
        <a:bodyPr/>
        <a:lstStyle/>
        <a:p>
          <a:endParaRPr lang="en-US"/>
        </a:p>
      </dgm:t>
    </dgm:pt>
    <dgm:pt modelId="{A93CB331-DC31-42B1-B36D-C5CCC35E5AA9}" type="pres">
      <dgm:prSet presAssocID="{960A684B-85F6-4312-96FB-933F3A59190F}" presName="sibTrans" presStyleLbl="sibTrans2D1" presStyleIdx="0" presStyleCnt="5"/>
      <dgm:spPr/>
      <dgm:t>
        <a:bodyPr/>
        <a:lstStyle/>
        <a:p>
          <a:endParaRPr lang="en-US"/>
        </a:p>
      </dgm:t>
    </dgm:pt>
    <dgm:pt modelId="{10B82DAB-04D2-472D-9469-3B73AEC5C16B}" type="pres">
      <dgm:prSet presAssocID="{960A684B-85F6-4312-96FB-933F3A59190F}" presName="connectorText" presStyleLbl="sibTrans2D1" presStyleIdx="0" presStyleCnt="5"/>
      <dgm:spPr/>
      <dgm:t>
        <a:bodyPr/>
        <a:lstStyle/>
        <a:p>
          <a:endParaRPr lang="en-US"/>
        </a:p>
      </dgm:t>
    </dgm:pt>
    <dgm:pt modelId="{CD1CC369-1FB7-43EC-A4A9-2C882F3DCBBB}" type="pres">
      <dgm:prSet presAssocID="{B90F18E6-E92D-4CF0-B466-42A9CD9016F0}" presName="node" presStyleLbl="node1" presStyleIdx="1" presStyleCnt="5" custScaleX="127474" custScaleY="114086" custRadScaleRad="141413" custRadScaleInc="-41469">
        <dgm:presLayoutVars>
          <dgm:bulletEnabled val="1"/>
        </dgm:presLayoutVars>
      </dgm:prSet>
      <dgm:spPr/>
      <dgm:t>
        <a:bodyPr/>
        <a:lstStyle/>
        <a:p>
          <a:endParaRPr lang="en-US"/>
        </a:p>
      </dgm:t>
    </dgm:pt>
    <dgm:pt modelId="{C1C1B0CF-8E59-4133-949C-47EFCD989578}" type="pres">
      <dgm:prSet presAssocID="{1A592D82-8935-4AA6-A7AE-068C5407F4CF}" presName="sibTrans" presStyleLbl="sibTrans2D1" presStyleIdx="1" presStyleCnt="5"/>
      <dgm:spPr/>
      <dgm:t>
        <a:bodyPr/>
        <a:lstStyle/>
        <a:p>
          <a:endParaRPr lang="en-US"/>
        </a:p>
      </dgm:t>
    </dgm:pt>
    <dgm:pt modelId="{79C74E29-4D7C-4921-A3F4-90D4B7E35C31}" type="pres">
      <dgm:prSet presAssocID="{1A592D82-8935-4AA6-A7AE-068C5407F4CF}" presName="connectorText" presStyleLbl="sibTrans2D1" presStyleIdx="1" presStyleCnt="5"/>
      <dgm:spPr/>
      <dgm:t>
        <a:bodyPr/>
        <a:lstStyle/>
        <a:p>
          <a:endParaRPr lang="en-US"/>
        </a:p>
      </dgm:t>
    </dgm:pt>
    <dgm:pt modelId="{7DF28BAF-3C13-4C08-A7C1-3FCBDD902868}" type="pres">
      <dgm:prSet presAssocID="{A995FF28-C866-4F08-AF61-302B1BEC65F3}" presName="node" presStyleLbl="node1" presStyleIdx="2" presStyleCnt="5" custScaleX="128511" custScaleY="114087" custRadScaleRad="70112" custRadScaleInc="-92024">
        <dgm:presLayoutVars>
          <dgm:bulletEnabled val="1"/>
        </dgm:presLayoutVars>
      </dgm:prSet>
      <dgm:spPr/>
      <dgm:t>
        <a:bodyPr/>
        <a:lstStyle/>
        <a:p>
          <a:endParaRPr lang="en-US"/>
        </a:p>
      </dgm:t>
    </dgm:pt>
    <dgm:pt modelId="{8519D997-05DC-4464-9264-2C87C5B3BE45}" type="pres">
      <dgm:prSet presAssocID="{39BAA982-E384-46B1-9D20-E57EEE7D1AE6}" presName="sibTrans" presStyleLbl="sibTrans2D1" presStyleIdx="2" presStyleCnt="5"/>
      <dgm:spPr/>
      <dgm:t>
        <a:bodyPr/>
        <a:lstStyle/>
        <a:p>
          <a:endParaRPr lang="en-US"/>
        </a:p>
      </dgm:t>
    </dgm:pt>
    <dgm:pt modelId="{A7CA82CB-A469-4175-9332-7BC90F09421B}" type="pres">
      <dgm:prSet presAssocID="{39BAA982-E384-46B1-9D20-E57EEE7D1AE6}" presName="connectorText" presStyleLbl="sibTrans2D1" presStyleIdx="2" presStyleCnt="5"/>
      <dgm:spPr/>
      <dgm:t>
        <a:bodyPr/>
        <a:lstStyle/>
        <a:p>
          <a:endParaRPr lang="en-US"/>
        </a:p>
      </dgm:t>
    </dgm:pt>
    <dgm:pt modelId="{42DAFB47-BCEF-4645-978C-FB197FACAAD7}" type="pres">
      <dgm:prSet presAssocID="{4E157AB7-4B11-4321-8AC1-DEADA2C2CFC8}" presName="node" presStyleLbl="node1" presStyleIdx="3" presStyleCnt="5" custScaleX="119865" custScaleY="108132" custRadScaleRad="54347" custRadScaleInc="75605">
        <dgm:presLayoutVars>
          <dgm:bulletEnabled val="1"/>
        </dgm:presLayoutVars>
      </dgm:prSet>
      <dgm:spPr/>
      <dgm:t>
        <a:bodyPr/>
        <a:lstStyle/>
        <a:p>
          <a:endParaRPr lang="en-US"/>
        </a:p>
      </dgm:t>
    </dgm:pt>
    <dgm:pt modelId="{63E1D780-49B7-44D1-A07F-4B7296021E15}" type="pres">
      <dgm:prSet presAssocID="{9A1BAADB-AEA3-4953-BC63-0DFC959BE6A2}" presName="sibTrans" presStyleLbl="sibTrans2D1" presStyleIdx="3" presStyleCnt="5"/>
      <dgm:spPr/>
      <dgm:t>
        <a:bodyPr/>
        <a:lstStyle/>
        <a:p>
          <a:endParaRPr lang="en-US"/>
        </a:p>
      </dgm:t>
    </dgm:pt>
    <dgm:pt modelId="{49212890-809B-4D95-9773-B95DEBF0D17F}" type="pres">
      <dgm:prSet presAssocID="{9A1BAADB-AEA3-4953-BC63-0DFC959BE6A2}" presName="connectorText" presStyleLbl="sibTrans2D1" presStyleIdx="3" presStyleCnt="5"/>
      <dgm:spPr/>
      <dgm:t>
        <a:bodyPr/>
        <a:lstStyle/>
        <a:p>
          <a:endParaRPr lang="en-US"/>
        </a:p>
      </dgm:t>
    </dgm:pt>
    <dgm:pt modelId="{8C33ECBC-E4E0-4C0E-8B6C-33EE86B8C041}" type="pres">
      <dgm:prSet presAssocID="{28BA3C09-DB4A-421E-9BE0-F292FF191639}" presName="node" presStyleLbl="node1" presStyleIdx="4" presStyleCnt="5" custScaleX="128210" custScaleY="108132" custRadScaleRad="134863" custRadScaleInc="42495">
        <dgm:presLayoutVars>
          <dgm:bulletEnabled val="1"/>
        </dgm:presLayoutVars>
      </dgm:prSet>
      <dgm:spPr/>
      <dgm:t>
        <a:bodyPr/>
        <a:lstStyle/>
        <a:p>
          <a:endParaRPr lang="en-US"/>
        </a:p>
      </dgm:t>
    </dgm:pt>
    <dgm:pt modelId="{F4321086-BA88-4E98-BB3A-4EFB408FD3BD}" type="pres">
      <dgm:prSet presAssocID="{5F2C1F36-66C1-44E5-B56A-BD44C2D707F6}" presName="sibTrans" presStyleLbl="sibTrans2D1" presStyleIdx="4" presStyleCnt="5"/>
      <dgm:spPr/>
      <dgm:t>
        <a:bodyPr/>
        <a:lstStyle/>
        <a:p>
          <a:endParaRPr lang="en-US"/>
        </a:p>
      </dgm:t>
    </dgm:pt>
    <dgm:pt modelId="{1EB1639B-419D-4130-8FEA-26E92A0BA769}" type="pres">
      <dgm:prSet presAssocID="{5F2C1F36-66C1-44E5-B56A-BD44C2D707F6}" presName="connectorText" presStyleLbl="sibTrans2D1" presStyleIdx="4" presStyleCnt="5"/>
      <dgm:spPr/>
      <dgm:t>
        <a:bodyPr/>
        <a:lstStyle/>
        <a:p>
          <a:endParaRPr lang="en-US"/>
        </a:p>
      </dgm:t>
    </dgm:pt>
  </dgm:ptLst>
  <dgm:cxnLst>
    <dgm:cxn modelId="{C1454095-FE5C-4828-BCA3-1FBB0D5A5D14}" srcId="{3900688A-9E99-4B8C-A194-AC13857D5F67}" destId="{28BA3C09-DB4A-421E-9BE0-F292FF191639}" srcOrd="4" destOrd="0" parTransId="{D8EB42AB-0773-455C-B462-B45927E6D6B1}" sibTransId="{5F2C1F36-66C1-44E5-B56A-BD44C2D707F6}"/>
    <dgm:cxn modelId="{F364D478-A280-404D-B79B-9FBB2E31FA69}" type="presOf" srcId="{1A592D82-8935-4AA6-A7AE-068C5407F4CF}" destId="{C1C1B0CF-8E59-4133-949C-47EFCD989578}" srcOrd="0" destOrd="0" presId="urn:microsoft.com/office/officeart/2005/8/layout/cycle2"/>
    <dgm:cxn modelId="{A447FEA3-B949-46C4-B511-5E4B33FFF846}" srcId="{3900688A-9E99-4B8C-A194-AC13857D5F67}" destId="{A995FF28-C866-4F08-AF61-302B1BEC65F3}" srcOrd="2" destOrd="0" parTransId="{F99B22D9-AF84-48EB-9B48-85FEBD2B0FA0}" sibTransId="{39BAA982-E384-46B1-9D20-E57EEE7D1AE6}"/>
    <dgm:cxn modelId="{A7D48B55-1BBF-4953-8E34-DEC5145060BF}" type="presOf" srcId="{960A684B-85F6-4312-96FB-933F3A59190F}" destId="{10B82DAB-04D2-472D-9469-3B73AEC5C16B}" srcOrd="1" destOrd="0" presId="urn:microsoft.com/office/officeart/2005/8/layout/cycle2"/>
    <dgm:cxn modelId="{885938A6-7E85-4A9A-8DFE-92237257FC8B}" type="presOf" srcId="{960A684B-85F6-4312-96FB-933F3A59190F}" destId="{A93CB331-DC31-42B1-B36D-C5CCC35E5AA9}" srcOrd="0" destOrd="0" presId="urn:microsoft.com/office/officeart/2005/8/layout/cycle2"/>
    <dgm:cxn modelId="{4866EA03-A829-4DCA-AF97-C0579DEFD590}" type="presOf" srcId="{C8BCA681-EA78-4E7C-A405-8FBF32BE8DAC}" destId="{E3A004DF-612A-4A5E-80A3-BFF066BF0785}" srcOrd="0" destOrd="0" presId="urn:microsoft.com/office/officeart/2005/8/layout/cycle2"/>
    <dgm:cxn modelId="{9E85E3D1-4687-49A4-A3A4-38E61AC3E636}" type="presOf" srcId="{B90F18E6-E92D-4CF0-B466-42A9CD9016F0}" destId="{CD1CC369-1FB7-43EC-A4A9-2C882F3DCBBB}" srcOrd="0" destOrd="0" presId="urn:microsoft.com/office/officeart/2005/8/layout/cycle2"/>
    <dgm:cxn modelId="{E605F786-3D8C-4F24-B802-DDAD7E2A3347}" srcId="{3900688A-9E99-4B8C-A194-AC13857D5F67}" destId="{B90F18E6-E92D-4CF0-B466-42A9CD9016F0}" srcOrd="1" destOrd="0" parTransId="{0586C687-08F6-42F7-B963-B3AE1BFD101E}" sibTransId="{1A592D82-8935-4AA6-A7AE-068C5407F4CF}"/>
    <dgm:cxn modelId="{B9CF5BCC-5DAB-4D59-A180-357AD3BE6D20}" srcId="{3900688A-9E99-4B8C-A194-AC13857D5F67}" destId="{C8BCA681-EA78-4E7C-A405-8FBF32BE8DAC}" srcOrd="0" destOrd="0" parTransId="{1E4722F8-DBD1-42B2-9586-3516161D0213}" sibTransId="{960A684B-85F6-4312-96FB-933F3A59190F}"/>
    <dgm:cxn modelId="{44D04AB1-534D-4EB5-896D-4DABAA809605}" type="presOf" srcId="{28BA3C09-DB4A-421E-9BE0-F292FF191639}" destId="{8C33ECBC-E4E0-4C0E-8B6C-33EE86B8C041}" srcOrd="0" destOrd="0" presId="urn:microsoft.com/office/officeart/2005/8/layout/cycle2"/>
    <dgm:cxn modelId="{57DC4FA2-010A-4363-8E55-508D05F1B38B}" type="presOf" srcId="{3900688A-9E99-4B8C-A194-AC13857D5F67}" destId="{6EFB7322-7294-4938-BA3B-6D84A1B24089}" srcOrd="0" destOrd="0" presId="urn:microsoft.com/office/officeart/2005/8/layout/cycle2"/>
    <dgm:cxn modelId="{09443614-50D9-4575-9E14-5885C8BE9D0F}" type="presOf" srcId="{39BAA982-E384-46B1-9D20-E57EEE7D1AE6}" destId="{A7CA82CB-A469-4175-9332-7BC90F09421B}" srcOrd="1" destOrd="0" presId="urn:microsoft.com/office/officeart/2005/8/layout/cycle2"/>
    <dgm:cxn modelId="{808954C5-27C4-4C21-9066-3AA7EE5B61EC}" type="presOf" srcId="{5F2C1F36-66C1-44E5-B56A-BD44C2D707F6}" destId="{1EB1639B-419D-4130-8FEA-26E92A0BA769}" srcOrd="1" destOrd="0" presId="urn:microsoft.com/office/officeart/2005/8/layout/cycle2"/>
    <dgm:cxn modelId="{1E1D7C61-1950-4CBE-B6F8-723798B46648}" type="presOf" srcId="{A995FF28-C866-4F08-AF61-302B1BEC65F3}" destId="{7DF28BAF-3C13-4C08-A7C1-3FCBDD902868}" srcOrd="0" destOrd="0" presId="urn:microsoft.com/office/officeart/2005/8/layout/cycle2"/>
    <dgm:cxn modelId="{7E40F518-5669-4449-83FD-99DD08D15B60}" type="presOf" srcId="{39BAA982-E384-46B1-9D20-E57EEE7D1AE6}" destId="{8519D997-05DC-4464-9264-2C87C5B3BE45}" srcOrd="0" destOrd="0" presId="urn:microsoft.com/office/officeart/2005/8/layout/cycle2"/>
    <dgm:cxn modelId="{2211C9A4-FC02-4DC7-B499-E59F060A49A6}" type="presOf" srcId="{4E157AB7-4B11-4321-8AC1-DEADA2C2CFC8}" destId="{42DAFB47-BCEF-4645-978C-FB197FACAAD7}" srcOrd="0" destOrd="0" presId="urn:microsoft.com/office/officeart/2005/8/layout/cycle2"/>
    <dgm:cxn modelId="{D14D05CB-C605-4F06-B995-F1873B5973DE}" type="presOf" srcId="{5F2C1F36-66C1-44E5-B56A-BD44C2D707F6}" destId="{F4321086-BA88-4E98-BB3A-4EFB408FD3BD}" srcOrd="0" destOrd="0" presId="urn:microsoft.com/office/officeart/2005/8/layout/cycle2"/>
    <dgm:cxn modelId="{FC06A3C9-0B9B-4CBD-998B-244DB17F9A51}" type="presOf" srcId="{9A1BAADB-AEA3-4953-BC63-0DFC959BE6A2}" destId="{49212890-809B-4D95-9773-B95DEBF0D17F}" srcOrd="1" destOrd="0" presId="urn:microsoft.com/office/officeart/2005/8/layout/cycle2"/>
    <dgm:cxn modelId="{BFFA5B8E-4864-4290-8444-6A2A84C39977}" type="presOf" srcId="{1A592D82-8935-4AA6-A7AE-068C5407F4CF}" destId="{79C74E29-4D7C-4921-A3F4-90D4B7E35C31}" srcOrd="1" destOrd="0" presId="urn:microsoft.com/office/officeart/2005/8/layout/cycle2"/>
    <dgm:cxn modelId="{E716C37A-46E3-4310-B1AF-60A64D445167}" srcId="{3900688A-9E99-4B8C-A194-AC13857D5F67}" destId="{4E157AB7-4B11-4321-8AC1-DEADA2C2CFC8}" srcOrd="3" destOrd="0" parTransId="{05707AEF-E996-401D-9859-E5EECF35FBB0}" sibTransId="{9A1BAADB-AEA3-4953-BC63-0DFC959BE6A2}"/>
    <dgm:cxn modelId="{E1BD4BC7-71D2-4124-97E9-F01579ABC065}" type="presOf" srcId="{9A1BAADB-AEA3-4953-BC63-0DFC959BE6A2}" destId="{63E1D780-49B7-44D1-A07F-4B7296021E15}" srcOrd="0" destOrd="0" presId="urn:microsoft.com/office/officeart/2005/8/layout/cycle2"/>
    <dgm:cxn modelId="{D15759B5-1F69-4763-8D04-518512090FCF}" type="presParOf" srcId="{6EFB7322-7294-4938-BA3B-6D84A1B24089}" destId="{E3A004DF-612A-4A5E-80A3-BFF066BF0785}" srcOrd="0" destOrd="0" presId="urn:microsoft.com/office/officeart/2005/8/layout/cycle2"/>
    <dgm:cxn modelId="{52D616CC-2763-480A-B48E-AF10F4E95B6F}" type="presParOf" srcId="{6EFB7322-7294-4938-BA3B-6D84A1B24089}" destId="{A93CB331-DC31-42B1-B36D-C5CCC35E5AA9}" srcOrd="1" destOrd="0" presId="urn:microsoft.com/office/officeart/2005/8/layout/cycle2"/>
    <dgm:cxn modelId="{756AD62C-3809-4AA7-80AE-59E94196604A}" type="presParOf" srcId="{A93CB331-DC31-42B1-B36D-C5CCC35E5AA9}" destId="{10B82DAB-04D2-472D-9469-3B73AEC5C16B}" srcOrd="0" destOrd="0" presId="urn:microsoft.com/office/officeart/2005/8/layout/cycle2"/>
    <dgm:cxn modelId="{E9153ADB-A1F3-47B7-8FD1-7F71AE00BAAB}" type="presParOf" srcId="{6EFB7322-7294-4938-BA3B-6D84A1B24089}" destId="{CD1CC369-1FB7-43EC-A4A9-2C882F3DCBBB}" srcOrd="2" destOrd="0" presId="urn:microsoft.com/office/officeart/2005/8/layout/cycle2"/>
    <dgm:cxn modelId="{611D436F-E4A0-476D-A208-F8621E6125A9}" type="presParOf" srcId="{6EFB7322-7294-4938-BA3B-6D84A1B24089}" destId="{C1C1B0CF-8E59-4133-949C-47EFCD989578}" srcOrd="3" destOrd="0" presId="urn:microsoft.com/office/officeart/2005/8/layout/cycle2"/>
    <dgm:cxn modelId="{901408F6-B694-492D-A055-7516A0B5CDC6}" type="presParOf" srcId="{C1C1B0CF-8E59-4133-949C-47EFCD989578}" destId="{79C74E29-4D7C-4921-A3F4-90D4B7E35C31}" srcOrd="0" destOrd="0" presId="urn:microsoft.com/office/officeart/2005/8/layout/cycle2"/>
    <dgm:cxn modelId="{2D33FB1C-8307-4CDB-A669-33E6AB25DEA0}" type="presParOf" srcId="{6EFB7322-7294-4938-BA3B-6D84A1B24089}" destId="{7DF28BAF-3C13-4C08-A7C1-3FCBDD902868}" srcOrd="4" destOrd="0" presId="urn:microsoft.com/office/officeart/2005/8/layout/cycle2"/>
    <dgm:cxn modelId="{3C20EAD1-C7EC-4689-A225-A93A060F0738}" type="presParOf" srcId="{6EFB7322-7294-4938-BA3B-6D84A1B24089}" destId="{8519D997-05DC-4464-9264-2C87C5B3BE45}" srcOrd="5" destOrd="0" presId="urn:microsoft.com/office/officeart/2005/8/layout/cycle2"/>
    <dgm:cxn modelId="{4CCDB931-F060-42F9-A1CB-B976903D02F8}" type="presParOf" srcId="{8519D997-05DC-4464-9264-2C87C5B3BE45}" destId="{A7CA82CB-A469-4175-9332-7BC90F09421B}" srcOrd="0" destOrd="0" presId="urn:microsoft.com/office/officeart/2005/8/layout/cycle2"/>
    <dgm:cxn modelId="{E5F4CD74-86F8-426A-AEC4-F1498142F149}" type="presParOf" srcId="{6EFB7322-7294-4938-BA3B-6D84A1B24089}" destId="{42DAFB47-BCEF-4645-978C-FB197FACAAD7}" srcOrd="6" destOrd="0" presId="urn:microsoft.com/office/officeart/2005/8/layout/cycle2"/>
    <dgm:cxn modelId="{813BDB94-0381-4DA9-A262-C5DABCB25803}" type="presParOf" srcId="{6EFB7322-7294-4938-BA3B-6D84A1B24089}" destId="{63E1D780-49B7-44D1-A07F-4B7296021E15}" srcOrd="7" destOrd="0" presId="urn:microsoft.com/office/officeart/2005/8/layout/cycle2"/>
    <dgm:cxn modelId="{CA71782C-780E-4A25-84CD-DC301B7C0FAA}" type="presParOf" srcId="{63E1D780-49B7-44D1-A07F-4B7296021E15}" destId="{49212890-809B-4D95-9773-B95DEBF0D17F}" srcOrd="0" destOrd="0" presId="urn:microsoft.com/office/officeart/2005/8/layout/cycle2"/>
    <dgm:cxn modelId="{CA8E2F25-DF80-4124-BB99-671FC60264DE}" type="presParOf" srcId="{6EFB7322-7294-4938-BA3B-6D84A1B24089}" destId="{8C33ECBC-E4E0-4C0E-8B6C-33EE86B8C041}" srcOrd="8" destOrd="0" presId="urn:microsoft.com/office/officeart/2005/8/layout/cycle2"/>
    <dgm:cxn modelId="{B5FB1332-051B-4BFE-95D8-5F7286A5FE0F}" type="presParOf" srcId="{6EFB7322-7294-4938-BA3B-6D84A1B24089}" destId="{F4321086-BA88-4E98-BB3A-4EFB408FD3BD}" srcOrd="9" destOrd="0" presId="urn:microsoft.com/office/officeart/2005/8/layout/cycle2"/>
    <dgm:cxn modelId="{7C2F86A9-5573-437F-854D-6F30A08CD918}" type="presParOf" srcId="{F4321086-BA88-4E98-BB3A-4EFB408FD3BD}" destId="{1EB1639B-419D-4130-8FEA-26E92A0BA76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31747"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31748"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31749"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vl1pPr>
          </a:lstStyle>
          <a:p>
            <a:fld id="{F8469758-9653-45D2-A8F6-9504D8CD31C9}" type="slidenum">
              <a:rPr lang="en-US"/>
              <a:pPr/>
              <a:t>‹#›</a:t>
            </a:fld>
            <a:endParaRPr lang="en-US"/>
          </a:p>
        </p:txBody>
      </p:sp>
    </p:spTree>
    <p:extLst>
      <p:ext uri="{BB962C8B-B14F-4D97-AF65-F5344CB8AC3E}">
        <p14:creationId xmlns:p14="http://schemas.microsoft.com/office/powerpoint/2010/main" val="494918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10243"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1024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vl1pPr>
          </a:lstStyle>
          <a:p>
            <a:fld id="{CECFDC04-1173-464B-B06B-2A1180FE46F7}" type="slidenum">
              <a:rPr lang="en-US"/>
              <a:pPr/>
              <a:t>‹#›</a:t>
            </a:fld>
            <a:endParaRPr lang="en-US"/>
          </a:p>
        </p:txBody>
      </p:sp>
    </p:spTree>
    <p:extLst>
      <p:ext uri="{BB962C8B-B14F-4D97-AF65-F5344CB8AC3E}">
        <p14:creationId xmlns:p14="http://schemas.microsoft.com/office/powerpoint/2010/main" val="41711069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charset="0"/>
        <a:ea typeface="ＭＳ Ｐゴシック" charset="-128"/>
        <a:cs typeface="ＭＳ Ｐゴシック" charset="-128"/>
      </a:defRPr>
    </a:lvl1pPr>
    <a:lvl2pPr marL="455688" algn="l" rtl="0" eaLnBrk="0" fontAlgn="base" hangingPunct="0">
      <a:spcBef>
        <a:spcPct val="30000"/>
      </a:spcBef>
      <a:spcAft>
        <a:spcPct val="0"/>
      </a:spcAft>
      <a:defRPr sz="1100" kern="1200">
        <a:solidFill>
          <a:schemeClr val="tx1"/>
        </a:solidFill>
        <a:latin typeface="Arial" charset="0"/>
        <a:ea typeface="ＭＳ Ｐゴシック" charset="-128"/>
        <a:cs typeface="+mn-cs"/>
      </a:defRPr>
    </a:lvl2pPr>
    <a:lvl3pPr marL="911375" algn="l" rtl="0" eaLnBrk="0" fontAlgn="base" hangingPunct="0">
      <a:spcBef>
        <a:spcPct val="30000"/>
      </a:spcBef>
      <a:spcAft>
        <a:spcPct val="0"/>
      </a:spcAft>
      <a:defRPr sz="1100" kern="1200">
        <a:solidFill>
          <a:schemeClr val="tx1"/>
        </a:solidFill>
        <a:latin typeface="Arial" charset="0"/>
        <a:ea typeface="ＭＳ Ｐゴシック" charset="-128"/>
        <a:cs typeface="+mn-cs"/>
      </a:defRPr>
    </a:lvl3pPr>
    <a:lvl4pPr marL="1367061" algn="l" rtl="0" eaLnBrk="0" fontAlgn="base" hangingPunct="0">
      <a:spcBef>
        <a:spcPct val="30000"/>
      </a:spcBef>
      <a:spcAft>
        <a:spcPct val="0"/>
      </a:spcAft>
      <a:defRPr sz="1100" kern="1200">
        <a:solidFill>
          <a:schemeClr val="tx1"/>
        </a:solidFill>
        <a:latin typeface="Arial" charset="0"/>
        <a:ea typeface="ＭＳ Ｐゴシック" charset="-128"/>
        <a:cs typeface="+mn-cs"/>
      </a:defRPr>
    </a:lvl4pPr>
    <a:lvl5pPr marL="1822747" algn="l" rtl="0" eaLnBrk="0" fontAlgn="base" hangingPunct="0">
      <a:spcBef>
        <a:spcPct val="30000"/>
      </a:spcBef>
      <a:spcAft>
        <a:spcPct val="0"/>
      </a:spcAft>
      <a:defRPr sz="1100" kern="1200">
        <a:solidFill>
          <a:schemeClr val="tx1"/>
        </a:solidFill>
        <a:latin typeface="Arial" charset="0"/>
        <a:ea typeface="ＭＳ Ｐゴシック" charset="-128"/>
        <a:cs typeface="+mn-cs"/>
      </a:defRPr>
    </a:lvl5pPr>
    <a:lvl6pPr marL="2278435" algn="l" defTabSz="455688" rtl="0" eaLnBrk="1" latinLnBrk="0" hangingPunct="1">
      <a:defRPr sz="1100" kern="1200">
        <a:solidFill>
          <a:schemeClr val="tx1"/>
        </a:solidFill>
        <a:latin typeface="+mn-lt"/>
        <a:ea typeface="+mn-ea"/>
        <a:cs typeface="+mn-cs"/>
      </a:defRPr>
    </a:lvl6pPr>
    <a:lvl7pPr marL="2734121" algn="l" defTabSz="455688" rtl="0" eaLnBrk="1" latinLnBrk="0" hangingPunct="1">
      <a:defRPr sz="1100" kern="1200">
        <a:solidFill>
          <a:schemeClr val="tx1"/>
        </a:solidFill>
        <a:latin typeface="+mn-lt"/>
        <a:ea typeface="+mn-ea"/>
        <a:cs typeface="+mn-cs"/>
      </a:defRPr>
    </a:lvl7pPr>
    <a:lvl8pPr marL="3189810" algn="l" defTabSz="455688" rtl="0" eaLnBrk="1" latinLnBrk="0" hangingPunct="1">
      <a:defRPr sz="1100" kern="1200">
        <a:solidFill>
          <a:schemeClr val="tx1"/>
        </a:solidFill>
        <a:latin typeface="+mn-lt"/>
        <a:ea typeface="+mn-ea"/>
        <a:cs typeface="+mn-cs"/>
      </a:defRPr>
    </a:lvl8pPr>
    <a:lvl9pPr marL="3645495" algn="l" defTabSz="455688"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29FA0C9E-18D3-442C-93AF-0643D8C197AA}" type="slidenum">
              <a:rPr lang="en-US"/>
              <a:pPr/>
              <a:t>1</a:t>
            </a:fld>
            <a:endParaRPr lang="en-US"/>
          </a:p>
        </p:txBody>
      </p:sp>
      <p:sp>
        <p:nvSpPr>
          <p:cNvPr id="16387" name="Rectangle 2"/>
          <p:cNvSpPr>
            <a:spLocks noGrp="1" noRot="1" noChangeAspect="1" noChangeArrowheads="1" noTextEdit="1"/>
          </p:cNvSpPr>
          <p:nvPr>
            <p:ph type="sldImg"/>
          </p:nvPr>
        </p:nvSpPr>
        <p:spPr>
          <a:xfrm>
            <a:off x="1181100" y="696913"/>
            <a:ext cx="4648200" cy="3486150"/>
          </a:xfrm>
          <a:ln/>
        </p:spPr>
      </p:sp>
      <p:sp>
        <p:nvSpPr>
          <p:cNvPr id="16388"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91705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The Merriam-Webster online dictionary defines a “customer” as “one that purchases a commodity or service”. </a:t>
            </a:r>
          </a:p>
          <a:p>
            <a:endParaRPr lang="en-US" dirty="0" smtClean="0"/>
          </a:p>
          <a:p>
            <a:r>
              <a:rPr lang="en-US" dirty="0" smtClean="0"/>
              <a:t>Beneficiaries of Rotary club service projects are not a purchaser of anything. They are the beneficiaries of the actions of Rotarians in clubs. A Rotary club can survive without service beneficiaries, who may be unspecified or who may change over time. However, Rotary clubs cannot survive without their customer.</a:t>
            </a:r>
          </a:p>
          <a:p>
            <a:endParaRPr lang="en-US" dirty="0" smtClean="0"/>
          </a:p>
          <a:p>
            <a:r>
              <a:rPr lang="en-US" dirty="0" smtClean="0"/>
              <a:t>There is one group without whom a Rotary club cannot survive.</a:t>
            </a:r>
            <a:endParaRPr lang="en-US" dirty="0"/>
          </a:p>
        </p:txBody>
      </p:sp>
      <p:sp>
        <p:nvSpPr>
          <p:cNvPr id="4" name="Slide Number Placeholder 3"/>
          <p:cNvSpPr>
            <a:spLocks noGrp="1"/>
          </p:cNvSpPr>
          <p:nvPr>
            <p:ph type="sldNum" sz="quarter" idx="10"/>
          </p:nvPr>
        </p:nvSpPr>
        <p:spPr/>
        <p:txBody>
          <a:bodyPr/>
          <a:lstStyle/>
          <a:p>
            <a:fld id="{CECFDC04-1173-464B-B06B-2A1180FE46F7}" type="slidenum">
              <a:rPr lang="en-US" smtClean="0"/>
              <a:pPr/>
              <a:t>10</a:t>
            </a:fld>
            <a:endParaRPr lang="en-US"/>
          </a:p>
        </p:txBody>
      </p:sp>
    </p:spTree>
    <p:extLst>
      <p:ext uri="{BB962C8B-B14F-4D97-AF65-F5344CB8AC3E}">
        <p14:creationId xmlns:p14="http://schemas.microsoft.com/office/powerpoint/2010/main" val="816799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 strong business: (1) knows who their customers are, (2) understands their customers’ needs, (3) provides a superior product, and (4) knows and protects its niche, or distinctive position in the market.</a:t>
            </a:r>
            <a:endParaRPr lang="en-US" dirty="0"/>
          </a:p>
        </p:txBody>
      </p:sp>
      <p:sp>
        <p:nvSpPr>
          <p:cNvPr id="4" name="Slide Number Placeholder 3"/>
          <p:cNvSpPr>
            <a:spLocks noGrp="1"/>
          </p:cNvSpPr>
          <p:nvPr>
            <p:ph type="sldNum" sz="quarter" idx="10"/>
          </p:nvPr>
        </p:nvSpPr>
        <p:spPr/>
        <p:txBody>
          <a:bodyPr/>
          <a:lstStyle/>
          <a:p>
            <a:fld id="{CECFDC04-1173-464B-B06B-2A1180FE46F7}" type="slidenum">
              <a:rPr lang="en-US" smtClean="0"/>
              <a:pPr/>
              <a:t>11</a:t>
            </a:fld>
            <a:endParaRPr lang="en-US"/>
          </a:p>
        </p:txBody>
      </p:sp>
    </p:spTree>
    <p:extLst>
      <p:ext uri="{BB962C8B-B14F-4D97-AF65-F5344CB8AC3E}">
        <p14:creationId xmlns:p14="http://schemas.microsoft.com/office/powerpoint/2010/main" val="1234520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As an example, the expressed needs in these general “years in Rotary” groups appeared in a January 2010 survey of 73,000 Zone 33 &amp; 34 Rotarians with email addresses.   </a:t>
            </a:r>
          </a:p>
          <a:p>
            <a:endParaRPr lang="en-US" dirty="0" smtClean="0"/>
          </a:p>
          <a:p>
            <a:pPr rtl="0" eaLnBrk="1" fontAlgn="t" latinLnBrk="0" hangingPunct="1"/>
            <a:r>
              <a:rPr lang="en-US" sz="1200" b="0" i="0" u="none" strike="noStrike" kern="1200" dirty="0" smtClean="0">
                <a:solidFill>
                  <a:schemeClr val="tx1"/>
                </a:solidFill>
                <a:latin typeface="Arial" charset="0"/>
                <a:ea typeface="ＭＳ Ｐゴシック" charset="-128"/>
                <a:cs typeface="ＭＳ Ｐゴシック" charset="-128"/>
              </a:rPr>
              <a:t>0-5 Year Rotarians ranked their primary reasons for being in Rotary as first, Networking, second, Professional Development, and third, Service with Peers.</a:t>
            </a:r>
          </a:p>
          <a:p>
            <a:pPr rtl="0" eaLnBrk="1" fontAlgn="t" latinLnBrk="0" hangingPunct="1"/>
            <a:endParaRPr lang="en-US" sz="1200" b="0" i="0" u="none" strike="noStrike" kern="1200" dirty="0" smtClean="0">
              <a:solidFill>
                <a:schemeClr val="tx1"/>
              </a:solidFill>
              <a:latin typeface="Arial" charset="0"/>
              <a:ea typeface="ＭＳ Ｐゴシック" charset="-128"/>
              <a:cs typeface="ＭＳ Ｐゴシック" charset="-128"/>
            </a:endParaRPr>
          </a:p>
          <a:p>
            <a:pPr rtl="0" eaLnBrk="1" fontAlgn="t" latinLnBrk="0" hangingPunct="1"/>
            <a:r>
              <a:rPr lang="en-US" sz="1200" b="0" i="0" u="none" strike="noStrike" kern="1200" dirty="0" smtClean="0">
                <a:solidFill>
                  <a:schemeClr val="tx1"/>
                </a:solidFill>
                <a:latin typeface="Arial" charset="0"/>
                <a:ea typeface="ＭＳ Ｐゴシック" charset="-128"/>
                <a:cs typeface="ＭＳ Ｐゴシック" charset="-128"/>
              </a:rPr>
              <a:t>6-20 Year Rotarians cited first, Service to Community, and second, Maintain Friendships.</a:t>
            </a:r>
          </a:p>
          <a:p>
            <a:pPr rtl="0" eaLnBrk="1" fontAlgn="t" latinLnBrk="0" hangingPunct="1"/>
            <a:endParaRPr lang="en-US" sz="1200" b="0" i="0" u="none" strike="noStrike" kern="1200" dirty="0" smtClean="0">
              <a:solidFill>
                <a:schemeClr val="tx1"/>
              </a:solidFill>
              <a:latin typeface="Arial" charset="0"/>
              <a:ea typeface="ＭＳ Ｐゴシック" charset="-128"/>
              <a:cs typeface="ＭＳ Ｐゴシック" charset="-128"/>
            </a:endParaRPr>
          </a:p>
          <a:p>
            <a:pPr rtl="0" eaLnBrk="1" fontAlgn="t" latinLnBrk="0" hangingPunct="1"/>
            <a:r>
              <a:rPr lang="en-US" sz="1200" b="0" i="0" u="none" strike="noStrike" kern="1200" dirty="0" smtClean="0">
                <a:solidFill>
                  <a:schemeClr val="tx1"/>
                </a:solidFill>
                <a:latin typeface="Arial" charset="0"/>
                <a:ea typeface="ＭＳ Ｐゴシック" charset="-128"/>
                <a:cs typeface="ＭＳ Ｐゴシック" charset="-128"/>
              </a:rPr>
              <a:t>Rotarians with 20 or more years indicated first, Maintain Friendships, second, Service to Community and third, World Peace and understanding. </a:t>
            </a:r>
          </a:p>
          <a:p>
            <a:pPr rtl="0" eaLnBrk="1" fontAlgn="t" latinLnBrk="0" hangingPunct="1"/>
            <a:endParaRPr lang="en-US" sz="1200" b="0" i="0" u="none" strike="noStrike" kern="1200" dirty="0" smtClean="0">
              <a:solidFill>
                <a:schemeClr val="tx1"/>
              </a:solidFill>
              <a:latin typeface="Arial" charset="0"/>
              <a:ea typeface="ＭＳ Ｐゴシック" charset="-128"/>
              <a:cs typeface="ＭＳ Ｐゴシック" charset="-128"/>
            </a:endParaRPr>
          </a:p>
          <a:p>
            <a:pPr rtl="0" eaLnBrk="1" fontAlgn="t" latinLnBrk="0" hangingPunct="1"/>
            <a:r>
              <a:rPr lang="en-US" sz="1200" b="0" i="0" u="none" strike="noStrike" kern="1200" dirty="0" smtClean="0">
                <a:solidFill>
                  <a:schemeClr val="tx1"/>
                </a:solidFill>
                <a:latin typeface="Arial" charset="0"/>
                <a:ea typeface="ＭＳ Ｐゴシック" charset="-128"/>
                <a:cs typeface="ＭＳ Ｐゴシック" charset="-128"/>
              </a:rPr>
              <a:t>Strong clubs would recognize the very different emphases, programs, projects, and recognitions required solely based on this regional data. Other groups and needs may also be identified by clubs that are sensitized to this issue.</a:t>
            </a:r>
          </a:p>
          <a:p>
            <a:pPr rtl="0" eaLnBrk="1" fontAlgn="t" latinLnBrk="0" hangingPunct="1"/>
            <a:endParaRPr lang="en-US" sz="1200" b="0" i="0" u="none" strike="noStrike" kern="1200" dirty="0" smtClean="0">
              <a:solidFill>
                <a:schemeClr val="tx1"/>
              </a:solidFill>
              <a:latin typeface="Arial" charset="0"/>
              <a:ea typeface="ＭＳ Ｐゴシック" charset="-128"/>
            </a:endParaRPr>
          </a:p>
          <a:p>
            <a:pPr rtl="0" eaLnBrk="1" fontAlgn="t" latinLnBrk="0" hangingPunct="1"/>
            <a:r>
              <a:rPr lang="en-US" sz="1200" b="0" i="0" u="none" strike="noStrike" kern="1200" dirty="0" smtClean="0">
                <a:solidFill>
                  <a:schemeClr val="tx1"/>
                </a:solidFill>
                <a:latin typeface="Arial" charset="0"/>
                <a:ea typeface="ＭＳ Ｐゴシック" charset="-128"/>
              </a:rPr>
              <a:t>Club specific surveys are also available in the Club Assessment Tools materials available from RI.</a:t>
            </a:r>
            <a:endParaRPr lang="en-US" dirty="0"/>
          </a:p>
        </p:txBody>
      </p:sp>
      <p:sp>
        <p:nvSpPr>
          <p:cNvPr id="4" name="Slide Number Placeholder 3"/>
          <p:cNvSpPr>
            <a:spLocks noGrp="1"/>
          </p:cNvSpPr>
          <p:nvPr>
            <p:ph type="sldNum" sz="quarter" idx="10"/>
          </p:nvPr>
        </p:nvSpPr>
        <p:spPr/>
        <p:txBody>
          <a:bodyPr/>
          <a:lstStyle/>
          <a:p>
            <a:fld id="{CECFDC04-1173-464B-B06B-2A1180FE46F7}" type="slidenum">
              <a:rPr lang="en-US" smtClean="0"/>
              <a:pPr/>
              <a:t>23</a:t>
            </a:fld>
            <a:endParaRPr lang="en-US"/>
          </a:p>
        </p:txBody>
      </p:sp>
    </p:spTree>
    <p:extLst>
      <p:ext uri="{BB962C8B-B14F-4D97-AF65-F5344CB8AC3E}">
        <p14:creationId xmlns:p14="http://schemas.microsoft.com/office/powerpoint/2010/main" val="2708446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Rotary clubs distinguish themselves from their competition for members in many ways. The only thing that limits our Rotary clubs into looking similar to another organization’s club is our inability to express the differences.</a:t>
            </a:r>
          </a:p>
          <a:p>
            <a:endParaRPr lang="en-US" dirty="0" smtClean="0"/>
          </a:p>
          <a:p>
            <a:r>
              <a:rPr lang="en-US" dirty="0" smtClean="0"/>
              <a:t>We are NOT:</a:t>
            </a:r>
          </a:p>
          <a:p>
            <a:pPr lvl="1"/>
            <a:r>
              <a:rPr lang="en-US" dirty="0" smtClean="0"/>
              <a:t>just an “association of business &amp; professional persons”,</a:t>
            </a:r>
          </a:p>
          <a:p>
            <a:pPr lvl="1"/>
            <a:r>
              <a:rPr lang="en-US" dirty="0" smtClean="0"/>
              <a:t>just a “community organization”,</a:t>
            </a:r>
          </a:p>
          <a:p>
            <a:pPr lvl="1"/>
            <a:r>
              <a:rPr lang="en-US" dirty="0" smtClean="0"/>
              <a:t>just a club of “volunteers”,</a:t>
            </a:r>
          </a:p>
          <a:p>
            <a:pPr lvl="1"/>
            <a:r>
              <a:rPr lang="en-US" dirty="0" smtClean="0"/>
              <a:t>just a “service organization”,</a:t>
            </a:r>
          </a:p>
          <a:p>
            <a:pPr lvl="1"/>
            <a:r>
              <a:rPr lang="en-US" dirty="0" smtClean="0"/>
              <a:t>just a supporter of “youth”, or </a:t>
            </a:r>
          </a:p>
          <a:p>
            <a:pPr lvl="1"/>
            <a:r>
              <a:rPr lang="en-US" dirty="0" smtClean="0"/>
              <a:t>just an advocate for world peace…</a:t>
            </a:r>
          </a:p>
          <a:p>
            <a:pPr lvl="1"/>
            <a:endParaRPr lang="en-US" dirty="0" smtClean="0"/>
          </a:p>
          <a:p>
            <a:r>
              <a:rPr lang="en-US" dirty="0" smtClean="0"/>
              <a:t>We are all of these things and more.</a:t>
            </a:r>
          </a:p>
          <a:p>
            <a:endParaRPr lang="en-US" dirty="0" smtClean="0"/>
          </a:p>
        </p:txBody>
      </p:sp>
      <p:sp>
        <p:nvSpPr>
          <p:cNvPr id="4" name="Slide Number Placeholder 3"/>
          <p:cNvSpPr>
            <a:spLocks noGrp="1"/>
          </p:cNvSpPr>
          <p:nvPr>
            <p:ph type="sldNum" sz="quarter" idx="10"/>
          </p:nvPr>
        </p:nvSpPr>
        <p:spPr/>
        <p:txBody>
          <a:bodyPr/>
          <a:lstStyle/>
          <a:p>
            <a:fld id="{CECFDC04-1173-464B-B06B-2A1180FE46F7}" type="slidenum">
              <a:rPr lang="en-US" smtClean="0"/>
              <a:pPr/>
              <a:t>24</a:t>
            </a:fld>
            <a:endParaRPr lang="en-US"/>
          </a:p>
        </p:txBody>
      </p:sp>
    </p:spTree>
    <p:extLst>
      <p:ext uri="{BB962C8B-B14F-4D97-AF65-F5344CB8AC3E}">
        <p14:creationId xmlns:p14="http://schemas.microsoft.com/office/powerpoint/2010/main" val="145472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CECFDC04-1173-464B-B06B-2A1180FE46F7}" type="slidenum">
              <a:rPr lang="en-US" smtClean="0"/>
              <a:pPr/>
              <a:t>46</a:t>
            </a:fld>
            <a:endParaRPr lang="en-US"/>
          </a:p>
        </p:txBody>
      </p:sp>
    </p:spTree>
    <p:extLst>
      <p:ext uri="{BB962C8B-B14F-4D97-AF65-F5344CB8AC3E}">
        <p14:creationId xmlns:p14="http://schemas.microsoft.com/office/powerpoint/2010/main" val="338215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gif"/><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7403"/>
            <a:ext cx="11053763"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2913"/>
            <a:ext cx="9101137" cy="2490788"/>
          </a:xfrm>
        </p:spPr>
        <p:txBody>
          <a:bodyPr/>
          <a:lstStyle>
            <a:lvl1pPr marL="0" indent="0" algn="ctr">
              <a:buNone/>
              <a:defRPr>
                <a:solidFill>
                  <a:schemeClr val="tx1">
                    <a:tint val="75000"/>
                  </a:schemeClr>
                </a:solidFill>
              </a:defRPr>
            </a:lvl1pPr>
            <a:lvl2pPr marL="455688" indent="0" algn="ctr">
              <a:buNone/>
              <a:defRPr>
                <a:solidFill>
                  <a:schemeClr val="tx1">
                    <a:tint val="75000"/>
                  </a:schemeClr>
                </a:solidFill>
              </a:defRPr>
            </a:lvl2pPr>
            <a:lvl3pPr marL="911375" indent="0" algn="ctr">
              <a:buNone/>
              <a:defRPr>
                <a:solidFill>
                  <a:schemeClr val="tx1">
                    <a:tint val="75000"/>
                  </a:schemeClr>
                </a:solidFill>
              </a:defRPr>
            </a:lvl3pPr>
            <a:lvl4pPr marL="1367061" indent="0" algn="ctr">
              <a:buNone/>
              <a:defRPr>
                <a:solidFill>
                  <a:schemeClr val="tx1">
                    <a:tint val="75000"/>
                  </a:schemeClr>
                </a:solidFill>
              </a:defRPr>
            </a:lvl4pPr>
            <a:lvl5pPr marL="1822747" indent="0" algn="ctr">
              <a:buNone/>
              <a:defRPr>
                <a:solidFill>
                  <a:schemeClr val="tx1">
                    <a:tint val="75000"/>
                  </a:schemeClr>
                </a:solidFill>
              </a:defRPr>
            </a:lvl5pPr>
            <a:lvl6pPr marL="2278435" indent="0" algn="ctr">
              <a:buNone/>
              <a:defRPr>
                <a:solidFill>
                  <a:schemeClr val="tx1">
                    <a:tint val="75000"/>
                  </a:schemeClr>
                </a:solidFill>
              </a:defRPr>
            </a:lvl6pPr>
            <a:lvl7pPr marL="2734121" indent="0" algn="ctr">
              <a:buNone/>
              <a:defRPr>
                <a:solidFill>
                  <a:schemeClr val="tx1">
                    <a:tint val="75000"/>
                  </a:schemeClr>
                </a:solidFill>
              </a:defRPr>
            </a:lvl7pPr>
            <a:lvl8pPr marL="3189810" indent="0" algn="ctr">
              <a:buNone/>
              <a:defRPr>
                <a:solidFill>
                  <a:schemeClr val="tx1">
                    <a:tint val="75000"/>
                  </a:schemeClr>
                </a:solidFill>
              </a:defRPr>
            </a:lvl8pPr>
            <a:lvl9pPr marL="36454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2013 Midwest PETS</a:t>
            </a:r>
            <a:endParaRPr lang="en-US"/>
          </a:p>
        </p:txBody>
      </p:sp>
      <p:sp>
        <p:nvSpPr>
          <p:cNvPr id="6" name="Slide Number Placeholder 5"/>
          <p:cNvSpPr>
            <a:spLocks noGrp="1"/>
          </p:cNvSpPr>
          <p:nvPr>
            <p:ph type="sldNum" sz="quarter" idx="12"/>
          </p:nvPr>
        </p:nvSpPr>
        <p:spPr/>
        <p:txBody>
          <a:bodyPr/>
          <a:lstStyle/>
          <a:p>
            <a:fld id="{0B012F8A-FF53-4184-8EB8-992E260D396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2013 Midwest PETS</a:t>
            </a:r>
            <a:endParaRPr lang="en-US"/>
          </a:p>
        </p:txBody>
      </p:sp>
      <p:sp>
        <p:nvSpPr>
          <p:cNvPr id="6" name="Slide Number Placeholder 5"/>
          <p:cNvSpPr>
            <a:spLocks noGrp="1"/>
          </p:cNvSpPr>
          <p:nvPr>
            <p:ph type="sldNum" sz="quarter" idx="12"/>
          </p:nvPr>
        </p:nvSpPr>
        <p:spPr/>
        <p:txBody>
          <a:bodyPr/>
          <a:lstStyle/>
          <a:p>
            <a:fld id="{0B012F8A-FF53-4184-8EB8-992E260D39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5" y="390564"/>
            <a:ext cx="2924174" cy="8316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913" y="390564"/>
            <a:ext cx="8624889" cy="8316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2013 Midwest PETS</a:t>
            </a:r>
            <a:endParaRPr lang="en-US"/>
          </a:p>
        </p:txBody>
      </p:sp>
      <p:sp>
        <p:nvSpPr>
          <p:cNvPr id="6" name="Slide Number Placeholder 5"/>
          <p:cNvSpPr>
            <a:spLocks noGrp="1"/>
          </p:cNvSpPr>
          <p:nvPr>
            <p:ph type="sldNum" sz="quarter" idx="12"/>
          </p:nvPr>
        </p:nvSpPr>
        <p:spPr/>
        <p:txBody>
          <a:bodyPr/>
          <a:lstStyle/>
          <a:p>
            <a:fld id="{0B012F8A-FF53-4184-8EB8-992E260D396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6629135"/>
            <a:ext cx="13013294"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00" tIns="65000" rIns="130000" bIns="65000" anchor="ctr"/>
          <a:lstStyle>
            <a:extLst/>
          </a:lstStyle>
          <a:p>
            <a:pPr algn="ctr" eaLnBrk="1" latinLnBrk="0" hangingPunct="1"/>
            <a:endParaRPr kumimoji="0" lang="en-US"/>
          </a:p>
        </p:txBody>
      </p:sp>
      <p:sp>
        <p:nvSpPr>
          <p:cNvPr id="9" name="Title 8"/>
          <p:cNvSpPr>
            <a:spLocks noGrp="1"/>
          </p:cNvSpPr>
          <p:nvPr>
            <p:ph type="ctrTitle"/>
          </p:nvPr>
        </p:nvSpPr>
        <p:spPr>
          <a:xfrm>
            <a:off x="975241" y="2490966"/>
            <a:ext cx="11052731" cy="2600633"/>
          </a:xfrm>
        </p:spPr>
        <p:txBody>
          <a:bodyPr vert="horz" anchor="b">
            <a:normAutofit/>
            <a:scene3d>
              <a:camera prst="orthographicFront"/>
              <a:lightRig rig="soft" dir="t"/>
            </a:scene3d>
            <a:sp3d prstMaterial="softEdge">
              <a:bevelT w="25400" h="25400"/>
            </a:sp3d>
          </a:bodyPr>
          <a:lstStyle>
            <a:lvl1pPr algn="r">
              <a:defRPr sz="6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75241" y="5133164"/>
            <a:ext cx="11052731" cy="1705135"/>
          </a:xfrm>
        </p:spPr>
        <p:txBody>
          <a:bodyPr lIns="65000" rIns="65000"/>
          <a:lstStyle>
            <a:lvl1pPr marL="0" marR="91000" indent="0" algn="r">
              <a:buNone/>
              <a:defRPr>
                <a:solidFill>
                  <a:schemeClr val="tx2"/>
                </a:solidFill>
              </a:defRPr>
            </a:lvl1pPr>
            <a:lvl2pPr marL="650001" indent="0" algn="ctr">
              <a:buNone/>
            </a:lvl2pPr>
            <a:lvl3pPr marL="1300002" indent="0" algn="ctr">
              <a:buNone/>
            </a:lvl3pPr>
            <a:lvl4pPr marL="1950004" indent="0" algn="ctr">
              <a:buNone/>
            </a:lvl4pPr>
            <a:lvl5pPr marL="2600005" indent="0" algn="ctr">
              <a:buNone/>
            </a:lvl5pPr>
            <a:lvl6pPr marL="3250006" indent="0" algn="ctr">
              <a:buNone/>
            </a:lvl6pPr>
            <a:lvl7pPr marL="3900007" indent="0" algn="ctr">
              <a:buNone/>
            </a:lvl7pPr>
            <a:lvl8pPr marL="4550009" indent="0" algn="ctr">
              <a:buNone/>
            </a:lvl8pPr>
            <a:lvl9pPr marL="5200010" indent="0" algn="ctr">
              <a:buNone/>
            </a:lvl9pPr>
            <a:extLst/>
          </a:lstStyle>
          <a:p>
            <a:r>
              <a:rPr kumimoji="0" lang="en-US" smtClean="0"/>
              <a:t>Click to edit Master subtitle style</a:t>
            </a:r>
            <a:endParaRPr kumimoji="0" lang="en-US"/>
          </a:p>
        </p:txBody>
      </p:sp>
      <p:grpSp>
        <p:nvGrpSpPr>
          <p:cNvPr id="2" name="Group 1"/>
          <p:cNvGrpSpPr/>
          <p:nvPr/>
        </p:nvGrpSpPr>
        <p:grpSpPr>
          <a:xfrm>
            <a:off x="-5353" y="7039680"/>
            <a:ext cx="13008567" cy="2717644"/>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B012F8A-FF53-4184-8EB8-992E260D396E}" type="slidenum">
              <a:rPr lang="en-US" smtClean="0"/>
              <a:pPr/>
              <a:t>‹#›</a:t>
            </a:fld>
            <a:endParaRPr lang="en-US"/>
          </a:p>
        </p:txBody>
      </p:sp>
      <p:pic>
        <p:nvPicPr>
          <p:cNvPr id="13" name="Picture 2" descr="https://brandcenter.rotary.org/media/AssetLibrary/1fbf1487-53f2-1f14-92dd-8e0b5f79acca/-772301135/siteresources/Site%20Resources/Sub-Homepage/Thumbnailsource/282?h=155&amp;w=275&amp;action=crop"/>
          <p:cNvPicPr>
            <a:picLocks noChangeAspect="1" noChangeArrowheads="1"/>
          </p:cNvPicPr>
          <p:nvPr userDrawn="1"/>
        </p:nvPicPr>
        <p:blipFill>
          <a:blip r:embed="rId3"/>
          <a:srcRect l="7853" t="18576" r="10470" b="18576"/>
          <a:stretch>
            <a:fillRect/>
          </a:stretch>
        </p:blipFill>
        <p:spPr bwMode="auto">
          <a:xfrm>
            <a:off x="2082006" y="8683626"/>
            <a:ext cx="1889163" cy="819298"/>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B012F8A-FF53-4184-8EB8-992E260D396E}"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27254" y="1506165"/>
            <a:ext cx="11052731" cy="2599267"/>
          </a:xfrm>
        </p:spPr>
        <p:txBody>
          <a:bodyPr vert="horz" anchor="b">
            <a:normAutofit/>
            <a:scene3d>
              <a:camera prst="orthographicFront"/>
              <a:lightRig rig="soft" dir="t"/>
            </a:scene3d>
            <a:sp3d prstMaterial="softEdge">
              <a:bevelT w="25400" h="25400"/>
            </a:sp3d>
          </a:bodyPr>
          <a:lstStyle>
            <a:lvl1pPr algn="r">
              <a:buNone/>
              <a:defRPr sz="6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578289" y="4166831"/>
            <a:ext cx="6501607" cy="2067827"/>
          </a:xfrm>
        </p:spPr>
        <p:txBody>
          <a:bodyPr lIns="130000" rIns="130000" anchor="t"/>
          <a:lstStyle>
            <a:lvl1pPr marL="0" indent="0" algn="l">
              <a:buNone/>
              <a:defRPr sz="3300">
                <a:solidFill>
                  <a:schemeClr val="tx1"/>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B012F8A-FF53-4184-8EB8-992E260D396E}" type="slidenum">
              <a:rPr lang="en-US" smtClean="0"/>
              <a:pPr/>
              <a:t>‹#›</a:t>
            </a:fld>
            <a:endParaRPr lang="en-US"/>
          </a:p>
        </p:txBody>
      </p:sp>
      <p:sp>
        <p:nvSpPr>
          <p:cNvPr id="7" name="Chevron 6"/>
          <p:cNvSpPr/>
          <p:nvPr/>
        </p:nvSpPr>
        <p:spPr>
          <a:xfrm>
            <a:off x="5171536" y="4271666"/>
            <a:ext cx="260064" cy="324908"/>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30000" tIns="65000" rIns="130000" bIns="65000" anchor="ctr"/>
          <a:lstStyle>
            <a:extLst/>
          </a:lstStyle>
          <a:p>
            <a:pPr algn="l" eaLnBrk="1" latinLnBrk="0" hangingPunct="1"/>
            <a:endParaRPr kumimoji="0" lang="en-US"/>
          </a:p>
        </p:txBody>
      </p:sp>
      <p:sp>
        <p:nvSpPr>
          <p:cNvPr id="8" name="Chevron 7"/>
          <p:cNvSpPr/>
          <p:nvPr/>
        </p:nvSpPr>
        <p:spPr>
          <a:xfrm>
            <a:off x="4906443" y="4271666"/>
            <a:ext cx="260064" cy="324908"/>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30000" tIns="65000" rIns="130000" bIns="65000"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0161" y="2105407"/>
            <a:ext cx="5743086" cy="6432734"/>
          </a:xfrm>
        </p:spPr>
        <p:txBody>
          <a:bodyPr/>
          <a:lstStyle>
            <a:lvl1pPr>
              <a:defRPr sz="4000"/>
            </a:lvl1pPr>
            <a:lvl2pPr>
              <a:defRPr sz="3400"/>
            </a:lvl2pPr>
            <a:lvl3pPr>
              <a:defRPr sz="2800"/>
            </a:lvl3pPr>
            <a:lvl4pPr>
              <a:defRPr sz="2600"/>
            </a:lvl4pPr>
            <a:lvl5pPr>
              <a:defRPr sz="2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609966" y="2105407"/>
            <a:ext cx="5743086" cy="6432734"/>
          </a:xfrm>
        </p:spPr>
        <p:txBody>
          <a:bodyPr/>
          <a:lstStyle>
            <a:lvl1pPr>
              <a:defRPr sz="4000"/>
            </a:lvl1pPr>
            <a:lvl2pPr>
              <a:defRPr sz="3400"/>
            </a:lvl2pPr>
            <a:lvl3pPr>
              <a:defRPr sz="2800"/>
            </a:lvl3pPr>
            <a:lvl4pPr>
              <a:defRPr sz="2600"/>
            </a:lvl4pPr>
            <a:lvl5pPr>
              <a:defRPr sz="2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0B012F8A-FF53-4184-8EB8-992E260D396E}"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50161" y="388085"/>
            <a:ext cx="11702892" cy="1624542"/>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50161" y="7689497"/>
            <a:ext cx="5745344" cy="1083028"/>
          </a:xfrm>
          <a:solidFill>
            <a:schemeClr val="accent1"/>
          </a:solidFill>
          <a:ln w="9652">
            <a:solidFill>
              <a:schemeClr val="accent1"/>
            </a:solidFill>
            <a:miter lim="800000"/>
          </a:ln>
        </p:spPr>
        <p:txBody>
          <a:bodyPr lIns="260000" anchor="ctr"/>
          <a:lstStyle>
            <a:lvl1pPr marL="0" indent="0">
              <a:buNone/>
              <a:defRPr sz="3400" b="0">
                <a:solidFill>
                  <a:schemeClr val="bg1"/>
                </a:solidFill>
              </a:defRPr>
            </a:lvl1pPr>
            <a:lvl2pPr>
              <a:buNone/>
              <a:defRPr sz="2800" b="1"/>
            </a:lvl2pPr>
            <a:lvl3pPr>
              <a:buNone/>
              <a:defRPr sz="2600" b="1"/>
            </a:lvl3pPr>
            <a:lvl4pPr>
              <a:buNone/>
              <a:defRPr sz="2300" b="1"/>
            </a:lvl4pPr>
            <a:lvl5pPr>
              <a:buNone/>
              <a:defRPr sz="23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5454" y="7689497"/>
            <a:ext cx="5747601" cy="1083028"/>
          </a:xfrm>
          <a:solidFill>
            <a:schemeClr val="accent1"/>
          </a:solidFill>
          <a:ln w="9652">
            <a:solidFill>
              <a:schemeClr val="accent1"/>
            </a:solidFill>
            <a:miter lim="800000"/>
          </a:ln>
        </p:spPr>
        <p:txBody>
          <a:bodyPr lIns="260000" anchor="ctr"/>
          <a:lstStyle>
            <a:lvl1pPr marL="0" indent="0">
              <a:buNone/>
              <a:defRPr sz="3400" b="0">
                <a:solidFill>
                  <a:schemeClr val="bg1"/>
                </a:solidFill>
              </a:defRPr>
            </a:lvl1pPr>
            <a:lvl2pPr>
              <a:buNone/>
              <a:defRPr sz="2800" b="1"/>
            </a:lvl2pPr>
            <a:lvl3pPr>
              <a:buNone/>
              <a:defRPr sz="2600" b="1"/>
            </a:lvl3pPr>
            <a:lvl4pPr>
              <a:buNone/>
              <a:defRPr sz="2300" b="1"/>
            </a:lvl4pPr>
            <a:lvl5pPr>
              <a:buNone/>
              <a:defRPr sz="23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50161" y="2052771"/>
            <a:ext cx="5745344" cy="5602413"/>
          </a:xfrm>
          <a:ln>
            <a:noFill/>
            <a:prstDash val="sysDash"/>
            <a:miter lim="800000"/>
          </a:ln>
        </p:spPr>
        <p:txBody>
          <a:bodyPr/>
          <a:lstStyle>
            <a:lvl1pPr>
              <a:defRPr sz="3400"/>
            </a:lvl1pPr>
            <a:lvl2pPr>
              <a:defRPr sz="2800"/>
            </a:lvl2pPr>
            <a:lvl3pPr>
              <a:defRPr sz="2600"/>
            </a:lvl3pPr>
            <a:lvl4pPr>
              <a:defRPr sz="2300"/>
            </a:lvl4pPr>
            <a:lvl5pPr>
              <a:defRPr sz="23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605452" y="2052771"/>
            <a:ext cx="5747601" cy="5602413"/>
          </a:xfrm>
          <a:ln>
            <a:noFill/>
            <a:prstDash val="sysDash"/>
            <a:miter lim="800000"/>
          </a:ln>
        </p:spPr>
        <p:txBody>
          <a:bodyPr/>
          <a:lstStyle>
            <a:lvl1pPr>
              <a:spcBef>
                <a:spcPts val="0"/>
              </a:spcBef>
              <a:defRPr sz="3400"/>
            </a:lvl1pPr>
            <a:lvl2pPr>
              <a:defRPr sz="2800"/>
            </a:lvl2pPr>
            <a:lvl3pPr>
              <a:defRPr sz="2600"/>
            </a:lvl3pPr>
            <a:lvl4pPr>
              <a:defRPr sz="2300"/>
            </a:lvl4pPr>
            <a:lvl5pPr>
              <a:defRPr sz="23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0B012F8A-FF53-4184-8EB8-992E260D396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0B012F8A-FF53-4184-8EB8-992E260D396E}"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0B012F8A-FF53-4184-8EB8-992E260D396E}"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00321" y="6931378"/>
            <a:ext cx="10639450" cy="649817"/>
          </a:xfrm>
        </p:spPr>
        <p:txBody>
          <a:bodyPr vert="horz" anchor="t">
            <a:noAutofit/>
            <a:sp3d prstMaterial="softEdge">
              <a:bevelT w="0" h="0"/>
            </a:sp3d>
          </a:bodyPr>
          <a:lstStyle>
            <a:lvl1pPr algn="r">
              <a:buNone/>
              <a:defRPr sz="36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284886" y="7611187"/>
            <a:ext cx="5652063" cy="1299633"/>
          </a:xfrm>
        </p:spPr>
        <p:txBody>
          <a:bodyPr/>
          <a:lstStyle>
            <a:lvl1pPr marL="0" indent="0" algn="r">
              <a:buNone/>
              <a:defRPr sz="2300"/>
            </a:lvl1pPr>
            <a:lvl2pPr>
              <a:buNone/>
              <a:defRPr sz="1700"/>
            </a:lvl2pPr>
            <a:lvl3pPr>
              <a:buNone/>
              <a:defRPr sz="1400"/>
            </a:lvl3pPr>
            <a:lvl4pPr>
              <a:buNone/>
              <a:defRPr sz="1300"/>
            </a:lvl4pPr>
            <a:lvl5pPr>
              <a:buNone/>
              <a:defRPr sz="13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300321" y="389890"/>
            <a:ext cx="10636628" cy="6498167"/>
          </a:xfrm>
        </p:spPr>
        <p:txBody>
          <a:bodyPr/>
          <a:lstStyle>
            <a:lvl1pPr>
              <a:defRPr sz="4500"/>
            </a:lvl1pPr>
            <a:lvl2pPr>
              <a:defRPr sz="4000"/>
            </a:lvl2pPr>
            <a:lvl3pPr>
              <a:defRPr sz="3400"/>
            </a:lvl3pPr>
            <a:lvl4pPr>
              <a:defRPr sz="2800"/>
            </a:lvl4pPr>
            <a:lvl5pPr>
              <a:defRPr sz="2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9566167" y="9107587"/>
            <a:ext cx="2730675" cy="519853"/>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0B012F8A-FF53-4184-8EB8-992E260D396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2013 Midwest PETS</a:t>
            </a:r>
            <a:endParaRPr lang="en-US"/>
          </a:p>
        </p:txBody>
      </p:sp>
      <p:sp>
        <p:nvSpPr>
          <p:cNvPr id="6" name="Slide Number Placeholder 5"/>
          <p:cNvSpPr>
            <a:spLocks noGrp="1"/>
          </p:cNvSpPr>
          <p:nvPr>
            <p:ph type="sldNum" sz="quarter" idx="12"/>
          </p:nvPr>
        </p:nvSpPr>
        <p:spPr/>
        <p:txBody>
          <a:bodyPr/>
          <a:lstStyle/>
          <a:p>
            <a:fld id="{0B012F8A-FF53-4184-8EB8-992E260D396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22888" y="7736687"/>
            <a:ext cx="10185850" cy="921330"/>
          </a:xfrm>
          <a:noFill/>
        </p:spPr>
        <p:txBody>
          <a:bodyPr lIns="130000" tIns="0" rIns="130000" anchor="t"/>
          <a:lstStyle>
            <a:lvl1pPr marL="0" marR="26000" indent="0" algn="r">
              <a:buNone/>
              <a:defRPr sz="2000"/>
            </a:lvl1pPr>
            <a:lvl2pPr>
              <a:defRPr sz="1700"/>
            </a:lvl2pPr>
            <a:lvl3pPr>
              <a:defRPr sz="1400"/>
            </a:lvl3pPr>
            <a:lvl4pPr>
              <a:defRPr sz="1300"/>
            </a:lvl4pPr>
            <a:lvl5pPr>
              <a:defRPr sz="13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25081" y="270001"/>
            <a:ext cx="12353052" cy="62382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45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6228676" y="9107588"/>
            <a:ext cx="3342783" cy="518951"/>
          </a:xfrm>
        </p:spPr>
        <p:txBody>
          <a:bodyPr/>
          <a:lstStyle>
            <a:lvl1pPr>
              <a:defRPr>
                <a:solidFill>
                  <a:schemeClr val="tx1"/>
                </a:solidFill>
              </a:defRPr>
            </a:lvl1pPr>
            <a:extLst/>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B012F8A-FF53-4184-8EB8-992E260D396E}" type="slidenum">
              <a:rPr lang="en-US" smtClean="0"/>
              <a:pPr/>
              <a:t>‹#›</a:t>
            </a:fld>
            <a:endParaRPr lang="en-US"/>
          </a:p>
        </p:txBody>
      </p:sp>
      <p:sp>
        <p:nvSpPr>
          <p:cNvPr id="2" name="Title 1"/>
          <p:cNvSpPr>
            <a:spLocks noGrp="1"/>
          </p:cNvSpPr>
          <p:nvPr>
            <p:ph type="title"/>
          </p:nvPr>
        </p:nvSpPr>
        <p:spPr>
          <a:xfrm>
            <a:off x="325080" y="6914780"/>
            <a:ext cx="11483657" cy="799724"/>
          </a:xfrm>
          <a:noFill/>
        </p:spPr>
        <p:txBody>
          <a:bodyPr anchor="t">
            <a:sp3d prstMaterial="softEdge"/>
          </a:bodyPr>
          <a:lstStyle>
            <a:lvl1pPr marR="0" algn="r">
              <a:buNone/>
              <a:defRPr sz="43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09990" y="8449515"/>
            <a:ext cx="7025808" cy="130912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30000" tIns="65000" rIns="130000" bIns="65000" anchor="t" compatLnSpc="1"/>
          <a:lstStyle>
            <a:extLst/>
          </a:lstStyle>
          <a:p>
            <a:endParaRPr kumimoji="0" lang="en-US"/>
          </a:p>
        </p:txBody>
      </p:sp>
      <p:sp>
        <p:nvSpPr>
          <p:cNvPr id="9" name="Freeform 8"/>
          <p:cNvSpPr>
            <a:spLocks/>
          </p:cNvSpPr>
          <p:nvPr/>
        </p:nvSpPr>
        <p:spPr bwMode="auto">
          <a:xfrm>
            <a:off x="690714" y="8441094"/>
            <a:ext cx="5248001" cy="132670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30000" tIns="65000" rIns="130000" bIns="65000" anchor="t" compatLnSpc="1"/>
          <a:lstStyle>
            <a:extLst/>
          </a:lstStyle>
          <a:p>
            <a:endParaRPr kumimoji="0" lang="en-US"/>
          </a:p>
        </p:txBody>
      </p:sp>
      <p:sp>
        <p:nvSpPr>
          <p:cNvPr id="10" name="Right Triangle 9"/>
          <p:cNvSpPr>
            <a:spLocks/>
          </p:cNvSpPr>
          <p:nvPr/>
        </p:nvSpPr>
        <p:spPr bwMode="auto">
          <a:xfrm>
            <a:off x="-8592" y="8231086"/>
            <a:ext cx="4838256" cy="1536234"/>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30000" tIns="65000" rIns="130000" bIns="65000" anchor="ctr" compatLnSpc="1"/>
          <a:lstStyle>
            <a:extLst/>
          </a:lstStyle>
          <a:p>
            <a:pPr algn="ctr" eaLnBrk="1" latinLnBrk="0" hangingPunct="1"/>
            <a:endParaRPr kumimoji="0" lang="en-US"/>
          </a:p>
        </p:txBody>
      </p:sp>
      <p:cxnSp>
        <p:nvCxnSpPr>
          <p:cNvPr id="11" name="Straight Connector 10"/>
          <p:cNvCxnSpPr/>
          <p:nvPr/>
        </p:nvCxnSpPr>
        <p:spPr>
          <a:xfrm>
            <a:off x="-13135" y="8226091"/>
            <a:ext cx="4842800" cy="1541230"/>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2320789" y="7090051"/>
            <a:ext cx="260064" cy="324908"/>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30000" tIns="65000" rIns="130000" bIns="65000" anchor="ctr"/>
          <a:lstStyle>
            <a:extLst/>
          </a:lstStyle>
          <a:p>
            <a:pPr algn="l" eaLnBrk="1" latinLnBrk="0" hangingPunct="1"/>
            <a:endParaRPr kumimoji="0" lang="en-US"/>
          </a:p>
        </p:txBody>
      </p:sp>
      <p:sp>
        <p:nvSpPr>
          <p:cNvPr id="13" name="Chevron 12"/>
          <p:cNvSpPr/>
          <p:nvPr/>
        </p:nvSpPr>
        <p:spPr>
          <a:xfrm>
            <a:off x="12055696" y="7090051"/>
            <a:ext cx="260064" cy="324908"/>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30000" tIns="65000" rIns="130000" bIns="65000"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50161" y="2105408"/>
            <a:ext cx="11702892" cy="6233906"/>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B012F8A-FF53-4184-8EB8-992E260D396E}"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519" y="390346"/>
            <a:ext cx="2527649" cy="7948970"/>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50161" y="390346"/>
            <a:ext cx="8993889" cy="7948969"/>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B012F8A-FF53-4184-8EB8-992E260D396E}"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3" name="Rectangle 11"/>
          <p:cNvSpPr>
            <a:spLocks noGrp="1" noChangeArrowheads="1"/>
          </p:cNvSpPr>
          <p:nvPr>
            <p:ph type="ctrTitle"/>
          </p:nvPr>
        </p:nvSpPr>
        <p:spPr>
          <a:xfrm>
            <a:off x="939006" y="2892424"/>
            <a:ext cx="11049000" cy="3429000"/>
          </a:xfrm>
          <a:prstGeom prst="rect">
            <a:avLst/>
          </a:prstGeom>
        </p:spPr>
        <p:txBody>
          <a:bodyPr anchor="ctr"/>
          <a:lstStyle>
            <a:lvl1pPr>
              <a:defRPr/>
            </a:lvl1pPr>
          </a:lstStyle>
          <a:p>
            <a:r>
              <a:rPr lang="en-US" dirty="0"/>
              <a:t>Click to edit Master title style</a:t>
            </a:r>
          </a:p>
        </p:txBody>
      </p:sp>
      <p:pic>
        <p:nvPicPr>
          <p:cNvPr id="2050" name="Picture 2" descr="C:\Users\Brent's PC\Desktop\Membership\Rotary Logos\EN\color\T1314EN.gif"/>
          <p:cNvPicPr>
            <a:picLocks noChangeAspect="1" noChangeArrowheads="1"/>
          </p:cNvPicPr>
          <p:nvPr userDrawn="1"/>
        </p:nvPicPr>
        <p:blipFill>
          <a:blip r:embed="rId2"/>
          <a:srcRect/>
          <a:stretch>
            <a:fillRect/>
          </a:stretch>
        </p:blipFill>
        <p:spPr bwMode="auto">
          <a:xfrm>
            <a:off x="9321036" y="8607425"/>
            <a:ext cx="759941" cy="911224"/>
          </a:xfrm>
          <a:prstGeom prst="rect">
            <a:avLst/>
          </a:prstGeom>
          <a:noFill/>
        </p:spPr>
      </p:pic>
      <p:pic>
        <p:nvPicPr>
          <p:cNvPr id="2" name="Picture 2" descr="C:\Users\Brent's PC\Desktop\Membership\Rotary Logos\Wheel\JPEG\wh-4p-ol-rgb.jpg"/>
          <p:cNvPicPr>
            <a:picLocks noChangeAspect="1" noChangeArrowheads="1"/>
          </p:cNvPicPr>
          <p:nvPr userDrawn="1"/>
        </p:nvPicPr>
        <p:blipFill>
          <a:blip r:embed="rId3"/>
          <a:srcRect/>
          <a:stretch>
            <a:fillRect/>
          </a:stretch>
        </p:blipFill>
        <p:spPr bwMode="auto">
          <a:xfrm>
            <a:off x="2844008" y="8683626"/>
            <a:ext cx="838200" cy="838200"/>
          </a:xfrm>
          <a:prstGeom prst="rect">
            <a:avLst/>
          </a:prstGeom>
          <a:noFill/>
        </p:spPr>
      </p:pic>
      <p:pic>
        <p:nvPicPr>
          <p:cNvPr id="5" name="Picture 2" descr="https://brandcenter.rotary.org/media/AssetLibrary/1fbf1487-53f2-1f14-92dd-8e0b5f79acca/-772301135/siteresources/Site%20Resources/Sub-Homepage/Thumbnailsource/282?h=155&amp;w=275&amp;action=crop"/>
          <p:cNvPicPr>
            <a:picLocks noChangeAspect="1" noChangeArrowheads="1"/>
          </p:cNvPicPr>
          <p:nvPr userDrawn="1"/>
        </p:nvPicPr>
        <p:blipFill>
          <a:blip r:embed="rId4"/>
          <a:srcRect l="7853" t="18576" r="10470" b="18576"/>
          <a:stretch>
            <a:fillRect/>
          </a:stretch>
        </p:blipFill>
        <p:spPr bwMode="auto">
          <a:xfrm>
            <a:off x="2082006" y="8683626"/>
            <a:ext cx="1889163" cy="819298"/>
          </a:xfrm>
          <a:prstGeom prst="rect">
            <a:avLst/>
          </a:prstGeom>
          <a:noFill/>
        </p:spPr>
      </p:pic>
    </p:spTree>
  </p:cSld>
  <p:clrMapOvr>
    <a:masterClrMapping/>
  </p:clrMapOvr>
  <p:transition advTm="2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0915" y="2181225"/>
            <a:ext cx="5745163" cy="909638"/>
          </a:xfrm>
          <a:prstGeom prst="rect">
            <a:avLst/>
          </a:prstGeom>
        </p:spPr>
        <p:txBody>
          <a:bodyPr anchor="b"/>
          <a:lstStyle>
            <a:lvl1pPr marL="0" indent="0">
              <a:buNone/>
              <a:defRPr sz="2400" b="1"/>
            </a:lvl1pPr>
            <a:lvl2pPr marL="455688" indent="0">
              <a:buNone/>
              <a:defRPr sz="2000" b="1"/>
            </a:lvl2pPr>
            <a:lvl3pPr marL="911375" indent="0">
              <a:buNone/>
              <a:defRPr sz="1800" b="1"/>
            </a:lvl3pPr>
            <a:lvl4pPr marL="1367061" indent="0">
              <a:buNone/>
              <a:defRPr sz="1600" b="1"/>
            </a:lvl4pPr>
            <a:lvl5pPr marL="1822747" indent="0">
              <a:buNone/>
              <a:defRPr sz="1600" b="1"/>
            </a:lvl5pPr>
            <a:lvl6pPr marL="2278435" indent="0">
              <a:buNone/>
              <a:defRPr sz="1600" b="1"/>
            </a:lvl6pPr>
            <a:lvl7pPr marL="2734121" indent="0">
              <a:buNone/>
              <a:defRPr sz="1600" b="1"/>
            </a:lvl7pPr>
            <a:lvl8pPr marL="3189810" indent="0">
              <a:buNone/>
              <a:defRPr sz="1600" b="1"/>
            </a:lvl8pPr>
            <a:lvl9pPr marL="36454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915" y="3090902"/>
            <a:ext cx="5745163" cy="56165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9" y="2181225"/>
            <a:ext cx="5746750" cy="909638"/>
          </a:xfrm>
          <a:prstGeom prst="rect">
            <a:avLst/>
          </a:prstGeom>
        </p:spPr>
        <p:txBody>
          <a:bodyPr anchor="b"/>
          <a:lstStyle>
            <a:lvl1pPr marL="0" indent="0">
              <a:buNone/>
              <a:defRPr sz="2400" b="1"/>
            </a:lvl1pPr>
            <a:lvl2pPr marL="455688" indent="0">
              <a:buNone/>
              <a:defRPr sz="2000" b="1"/>
            </a:lvl2pPr>
            <a:lvl3pPr marL="911375" indent="0">
              <a:buNone/>
              <a:defRPr sz="1800" b="1"/>
            </a:lvl3pPr>
            <a:lvl4pPr marL="1367061" indent="0">
              <a:buNone/>
              <a:defRPr sz="1600" b="1"/>
            </a:lvl4pPr>
            <a:lvl5pPr marL="1822747" indent="0">
              <a:buNone/>
              <a:defRPr sz="1600" b="1"/>
            </a:lvl5pPr>
            <a:lvl6pPr marL="2278435" indent="0">
              <a:buNone/>
              <a:defRPr sz="1600" b="1"/>
            </a:lvl6pPr>
            <a:lvl7pPr marL="2734121" indent="0">
              <a:buNone/>
              <a:defRPr sz="1600" b="1"/>
            </a:lvl7pPr>
            <a:lvl8pPr marL="3189810" indent="0">
              <a:buNone/>
              <a:defRPr sz="1600" b="1"/>
            </a:lvl8pPr>
            <a:lvl9pPr marL="36454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9" y="3090902"/>
            <a:ext cx="5746750" cy="56165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p:nvPr>
        </p:nvSpPr>
        <p:spPr>
          <a:xfrm>
            <a:off x="0" y="758826"/>
            <a:ext cx="13003213" cy="1219199"/>
          </a:xfrm>
          <a:prstGeom prst="rect">
            <a:avLst/>
          </a:prstGeom>
        </p:spPr>
        <p:txBody>
          <a:bodyPr/>
          <a:lstStyle/>
          <a:p>
            <a:r>
              <a:rPr lang="en-US" dirty="0" smtClean="0"/>
              <a:t>Click to edit Master title style</a:t>
            </a:r>
            <a:endParaRPr lang="en-US" dirty="0"/>
          </a:p>
        </p:txBody>
      </p:sp>
    </p:spTree>
  </p:cSld>
  <p:clrMapOvr>
    <a:masterClrMapping/>
  </p:clrMapOvr>
  <p:transition advTm="2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650915" y="735012"/>
            <a:ext cx="11701463" cy="1624013"/>
          </a:xfrm>
          <a:prstGeom prst="rect">
            <a:avLst/>
          </a:prstGeom>
        </p:spPr>
        <p:txBody>
          <a:bodyPr/>
          <a:lstStyle>
            <a:lvl1pPr>
              <a:defRPr/>
            </a:lvl1pPr>
          </a:lstStyle>
          <a:p>
            <a:r>
              <a:rPr lang="en-US" dirty="0" smtClean="0"/>
              <a:t>Click to edit Master title style</a:t>
            </a:r>
            <a:endParaRPr lang="en-US" dirty="0"/>
          </a:p>
        </p:txBody>
      </p:sp>
    </p:spTree>
  </p:cSld>
  <p:clrMapOvr>
    <a:masterClrMapping/>
  </p:clrMapOvr>
  <p:transition advTm="2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52" y="6264275"/>
            <a:ext cx="11052175" cy="19351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52" y="4130677"/>
            <a:ext cx="11052175" cy="2133600"/>
          </a:xfrm>
        </p:spPr>
        <p:txBody>
          <a:bodyPr anchor="b"/>
          <a:lstStyle>
            <a:lvl1pPr marL="0" indent="0">
              <a:buNone/>
              <a:defRPr sz="2000">
                <a:solidFill>
                  <a:schemeClr val="tx1">
                    <a:tint val="75000"/>
                  </a:schemeClr>
                </a:solidFill>
              </a:defRPr>
            </a:lvl1pPr>
            <a:lvl2pPr marL="455688" indent="0">
              <a:buNone/>
              <a:defRPr sz="1800">
                <a:solidFill>
                  <a:schemeClr val="tx1">
                    <a:tint val="75000"/>
                  </a:schemeClr>
                </a:solidFill>
              </a:defRPr>
            </a:lvl2pPr>
            <a:lvl3pPr marL="911375" indent="0">
              <a:buNone/>
              <a:defRPr sz="1600">
                <a:solidFill>
                  <a:schemeClr val="tx1">
                    <a:tint val="75000"/>
                  </a:schemeClr>
                </a:solidFill>
              </a:defRPr>
            </a:lvl3pPr>
            <a:lvl4pPr marL="1367061" indent="0">
              <a:buNone/>
              <a:defRPr sz="1400">
                <a:solidFill>
                  <a:schemeClr val="tx1">
                    <a:tint val="75000"/>
                  </a:schemeClr>
                </a:solidFill>
              </a:defRPr>
            </a:lvl4pPr>
            <a:lvl5pPr marL="1822747" indent="0">
              <a:buNone/>
              <a:defRPr sz="1400">
                <a:solidFill>
                  <a:schemeClr val="tx1">
                    <a:tint val="75000"/>
                  </a:schemeClr>
                </a:solidFill>
              </a:defRPr>
            </a:lvl5pPr>
            <a:lvl6pPr marL="2278435" indent="0">
              <a:buNone/>
              <a:defRPr sz="1400">
                <a:solidFill>
                  <a:schemeClr val="tx1">
                    <a:tint val="75000"/>
                  </a:schemeClr>
                </a:solidFill>
              </a:defRPr>
            </a:lvl6pPr>
            <a:lvl7pPr marL="2734121" indent="0">
              <a:buNone/>
              <a:defRPr sz="1400">
                <a:solidFill>
                  <a:schemeClr val="tx1">
                    <a:tint val="75000"/>
                  </a:schemeClr>
                </a:solidFill>
              </a:defRPr>
            </a:lvl7pPr>
            <a:lvl8pPr marL="3189810" indent="0">
              <a:buNone/>
              <a:defRPr sz="1400">
                <a:solidFill>
                  <a:schemeClr val="tx1">
                    <a:tint val="75000"/>
                  </a:schemeClr>
                </a:solidFill>
              </a:defRPr>
            </a:lvl8pPr>
            <a:lvl9pPr marL="364549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2013 Midwest PETS</a:t>
            </a:r>
            <a:endParaRPr lang="en-US"/>
          </a:p>
        </p:txBody>
      </p:sp>
      <p:sp>
        <p:nvSpPr>
          <p:cNvPr id="6" name="Slide Number Placeholder 5"/>
          <p:cNvSpPr>
            <a:spLocks noGrp="1"/>
          </p:cNvSpPr>
          <p:nvPr>
            <p:ph type="sldNum" sz="quarter" idx="12"/>
          </p:nvPr>
        </p:nvSpPr>
        <p:spPr/>
        <p:txBody>
          <a:bodyPr/>
          <a:lstStyle/>
          <a:p>
            <a:fld id="{0B012F8A-FF53-4184-8EB8-992E260D396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4889"/>
            <a:ext cx="5773738" cy="643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7053" y="2274889"/>
            <a:ext cx="5775325" cy="643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2013 Midwest PETS</a:t>
            </a:r>
            <a:endParaRPr lang="en-US"/>
          </a:p>
        </p:txBody>
      </p:sp>
      <p:sp>
        <p:nvSpPr>
          <p:cNvPr id="7" name="Slide Number Placeholder 6"/>
          <p:cNvSpPr>
            <a:spLocks noGrp="1"/>
          </p:cNvSpPr>
          <p:nvPr>
            <p:ph type="sldNum" sz="quarter" idx="12"/>
          </p:nvPr>
        </p:nvSpPr>
        <p:spPr/>
        <p:txBody>
          <a:bodyPr/>
          <a:lstStyle/>
          <a:p>
            <a:fld id="{0B012F8A-FF53-4184-8EB8-992E260D39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915" y="2181225"/>
            <a:ext cx="5745163" cy="909638"/>
          </a:xfrm>
        </p:spPr>
        <p:txBody>
          <a:bodyPr anchor="b"/>
          <a:lstStyle>
            <a:lvl1pPr marL="0" indent="0">
              <a:buNone/>
              <a:defRPr sz="2400" b="1"/>
            </a:lvl1pPr>
            <a:lvl2pPr marL="455688" indent="0">
              <a:buNone/>
              <a:defRPr sz="2000" b="1"/>
            </a:lvl2pPr>
            <a:lvl3pPr marL="911375" indent="0">
              <a:buNone/>
              <a:defRPr sz="1800" b="1"/>
            </a:lvl3pPr>
            <a:lvl4pPr marL="1367061" indent="0">
              <a:buNone/>
              <a:defRPr sz="1600" b="1"/>
            </a:lvl4pPr>
            <a:lvl5pPr marL="1822747" indent="0">
              <a:buNone/>
              <a:defRPr sz="1600" b="1"/>
            </a:lvl5pPr>
            <a:lvl6pPr marL="2278435" indent="0">
              <a:buNone/>
              <a:defRPr sz="1600" b="1"/>
            </a:lvl6pPr>
            <a:lvl7pPr marL="2734121" indent="0">
              <a:buNone/>
              <a:defRPr sz="1600" b="1"/>
            </a:lvl7pPr>
            <a:lvl8pPr marL="3189810" indent="0">
              <a:buNone/>
              <a:defRPr sz="1600" b="1"/>
            </a:lvl8pPr>
            <a:lvl9pPr marL="36454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915" y="3090902"/>
            <a:ext cx="5745163" cy="561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9" y="2181225"/>
            <a:ext cx="5746750" cy="909638"/>
          </a:xfrm>
        </p:spPr>
        <p:txBody>
          <a:bodyPr anchor="b"/>
          <a:lstStyle>
            <a:lvl1pPr marL="0" indent="0">
              <a:buNone/>
              <a:defRPr sz="2400" b="1"/>
            </a:lvl1pPr>
            <a:lvl2pPr marL="455688" indent="0">
              <a:buNone/>
              <a:defRPr sz="2000" b="1"/>
            </a:lvl2pPr>
            <a:lvl3pPr marL="911375" indent="0">
              <a:buNone/>
              <a:defRPr sz="1800" b="1"/>
            </a:lvl3pPr>
            <a:lvl4pPr marL="1367061" indent="0">
              <a:buNone/>
              <a:defRPr sz="1600" b="1"/>
            </a:lvl4pPr>
            <a:lvl5pPr marL="1822747" indent="0">
              <a:buNone/>
              <a:defRPr sz="1600" b="1"/>
            </a:lvl5pPr>
            <a:lvl6pPr marL="2278435" indent="0">
              <a:buNone/>
              <a:defRPr sz="1600" b="1"/>
            </a:lvl6pPr>
            <a:lvl7pPr marL="2734121" indent="0">
              <a:buNone/>
              <a:defRPr sz="1600" b="1"/>
            </a:lvl7pPr>
            <a:lvl8pPr marL="3189810" indent="0">
              <a:buNone/>
              <a:defRPr sz="1600" b="1"/>
            </a:lvl8pPr>
            <a:lvl9pPr marL="36454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9" y="3090902"/>
            <a:ext cx="5746750" cy="561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2013 Midwest PETS</a:t>
            </a:r>
            <a:endParaRPr lang="en-US"/>
          </a:p>
        </p:txBody>
      </p:sp>
      <p:sp>
        <p:nvSpPr>
          <p:cNvPr id="9" name="Slide Number Placeholder 8"/>
          <p:cNvSpPr>
            <a:spLocks noGrp="1"/>
          </p:cNvSpPr>
          <p:nvPr>
            <p:ph type="sldNum" sz="quarter" idx="12"/>
          </p:nvPr>
        </p:nvSpPr>
        <p:spPr/>
        <p:txBody>
          <a:bodyPr/>
          <a:lstStyle/>
          <a:p>
            <a:fld id="{0B012F8A-FF53-4184-8EB8-992E260D39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2013 Midwest PETS</a:t>
            </a:r>
            <a:endParaRPr lang="en-US"/>
          </a:p>
        </p:txBody>
      </p:sp>
      <p:sp>
        <p:nvSpPr>
          <p:cNvPr id="5" name="Slide Number Placeholder 4"/>
          <p:cNvSpPr>
            <a:spLocks noGrp="1"/>
          </p:cNvSpPr>
          <p:nvPr>
            <p:ph type="sldNum" sz="quarter" idx="12"/>
          </p:nvPr>
        </p:nvSpPr>
        <p:spPr/>
        <p:txBody>
          <a:bodyPr/>
          <a:lstStyle/>
          <a:p>
            <a:fld id="{0B012F8A-FF53-4184-8EB8-992E260D39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2013 Midwest PETS</a:t>
            </a:r>
            <a:endParaRPr lang="en-US"/>
          </a:p>
        </p:txBody>
      </p:sp>
      <p:sp>
        <p:nvSpPr>
          <p:cNvPr id="4" name="Slide Number Placeholder 3"/>
          <p:cNvSpPr>
            <a:spLocks noGrp="1"/>
          </p:cNvSpPr>
          <p:nvPr>
            <p:ph type="sldNum" sz="quarter" idx="12"/>
          </p:nvPr>
        </p:nvSpPr>
        <p:spPr/>
        <p:txBody>
          <a:bodyPr/>
          <a:lstStyle/>
          <a:p>
            <a:fld id="{0B012F8A-FF53-4184-8EB8-992E260D39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915" y="387352"/>
            <a:ext cx="4276725" cy="16525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3177" y="387352"/>
            <a:ext cx="7269163" cy="8320088"/>
          </a:xfrm>
        </p:spPr>
        <p:txBody>
          <a:bodyPr/>
          <a:lstStyle>
            <a:lvl1pPr>
              <a:defRPr sz="33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915" y="2039938"/>
            <a:ext cx="4276725" cy="6667500"/>
          </a:xfrm>
        </p:spPr>
        <p:txBody>
          <a:bodyPr/>
          <a:lstStyle>
            <a:lvl1pPr marL="0" indent="0">
              <a:buNone/>
              <a:defRPr sz="1400"/>
            </a:lvl1pPr>
            <a:lvl2pPr marL="455688" indent="0">
              <a:buNone/>
              <a:defRPr sz="1100"/>
            </a:lvl2pPr>
            <a:lvl3pPr marL="911375" indent="0">
              <a:buNone/>
              <a:defRPr sz="1000"/>
            </a:lvl3pPr>
            <a:lvl4pPr marL="1367061" indent="0">
              <a:buNone/>
              <a:defRPr sz="900"/>
            </a:lvl4pPr>
            <a:lvl5pPr marL="1822747" indent="0">
              <a:buNone/>
              <a:defRPr sz="900"/>
            </a:lvl5pPr>
            <a:lvl6pPr marL="2278435" indent="0">
              <a:buNone/>
              <a:defRPr sz="900"/>
            </a:lvl6pPr>
            <a:lvl7pPr marL="2734121" indent="0">
              <a:buNone/>
              <a:defRPr sz="900"/>
            </a:lvl7pPr>
            <a:lvl8pPr marL="3189810" indent="0">
              <a:buNone/>
              <a:defRPr sz="900"/>
            </a:lvl8pPr>
            <a:lvl9pPr marL="364549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2013 Midwest PETS</a:t>
            </a:r>
            <a:endParaRPr lang="en-US"/>
          </a:p>
        </p:txBody>
      </p:sp>
      <p:sp>
        <p:nvSpPr>
          <p:cNvPr id="7" name="Slide Number Placeholder 6"/>
          <p:cNvSpPr>
            <a:spLocks noGrp="1"/>
          </p:cNvSpPr>
          <p:nvPr>
            <p:ph type="sldNum" sz="quarter" idx="12"/>
          </p:nvPr>
        </p:nvSpPr>
        <p:spPr/>
        <p:txBody>
          <a:bodyPr/>
          <a:lstStyle/>
          <a:p>
            <a:fld id="{0B012F8A-FF53-4184-8EB8-992E260D396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9" y="6823075"/>
            <a:ext cx="7802562" cy="80486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7939" y="871537"/>
            <a:ext cx="7802562" cy="5848350"/>
          </a:xfrm>
        </p:spPr>
        <p:txBody>
          <a:bodyPr/>
          <a:lstStyle>
            <a:lvl1pPr marL="0" indent="0">
              <a:buNone/>
              <a:defRPr sz="3300"/>
            </a:lvl1pPr>
            <a:lvl2pPr marL="455688" indent="0">
              <a:buNone/>
              <a:defRPr sz="2800"/>
            </a:lvl2pPr>
            <a:lvl3pPr marL="911375" indent="0">
              <a:buNone/>
              <a:defRPr sz="2400"/>
            </a:lvl3pPr>
            <a:lvl4pPr marL="1367061" indent="0">
              <a:buNone/>
              <a:defRPr sz="2000"/>
            </a:lvl4pPr>
            <a:lvl5pPr marL="1822747" indent="0">
              <a:buNone/>
              <a:defRPr sz="2000"/>
            </a:lvl5pPr>
            <a:lvl6pPr marL="2278435" indent="0">
              <a:buNone/>
              <a:defRPr sz="2000"/>
            </a:lvl6pPr>
            <a:lvl7pPr marL="2734121" indent="0">
              <a:buNone/>
              <a:defRPr sz="2000"/>
            </a:lvl7pPr>
            <a:lvl8pPr marL="3189810" indent="0">
              <a:buNone/>
              <a:defRPr sz="2000"/>
            </a:lvl8pPr>
            <a:lvl9pPr marL="3645495" indent="0">
              <a:buNone/>
              <a:defRPr sz="2000"/>
            </a:lvl9pPr>
          </a:lstStyle>
          <a:p>
            <a:endParaRPr lang="en-US"/>
          </a:p>
        </p:txBody>
      </p:sp>
      <p:sp>
        <p:nvSpPr>
          <p:cNvPr id="4" name="Text Placeholder 3"/>
          <p:cNvSpPr>
            <a:spLocks noGrp="1"/>
          </p:cNvSpPr>
          <p:nvPr>
            <p:ph type="body" sz="half" idx="2"/>
          </p:nvPr>
        </p:nvSpPr>
        <p:spPr>
          <a:xfrm>
            <a:off x="2547939" y="7627938"/>
            <a:ext cx="7802562" cy="1144587"/>
          </a:xfrm>
        </p:spPr>
        <p:txBody>
          <a:bodyPr/>
          <a:lstStyle>
            <a:lvl1pPr marL="0" indent="0">
              <a:buNone/>
              <a:defRPr sz="1400"/>
            </a:lvl1pPr>
            <a:lvl2pPr marL="455688" indent="0">
              <a:buNone/>
              <a:defRPr sz="1100"/>
            </a:lvl2pPr>
            <a:lvl3pPr marL="911375" indent="0">
              <a:buNone/>
              <a:defRPr sz="1000"/>
            </a:lvl3pPr>
            <a:lvl4pPr marL="1367061" indent="0">
              <a:buNone/>
              <a:defRPr sz="900"/>
            </a:lvl4pPr>
            <a:lvl5pPr marL="1822747" indent="0">
              <a:buNone/>
              <a:defRPr sz="900"/>
            </a:lvl5pPr>
            <a:lvl6pPr marL="2278435" indent="0">
              <a:buNone/>
              <a:defRPr sz="900"/>
            </a:lvl6pPr>
            <a:lvl7pPr marL="2734121" indent="0">
              <a:buNone/>
              <a:defRPr sz="900"/>
            </a:lvl7pPr>
            <a:lvl8pPr marL="3189810" indent="0">
              <a:buNone/>
              <a:defRPr sz="900"/>
            </a:lvl8pPr>
            <a:lvl9pPr marL="364549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2013 Midwest PETS</a:t>
            </a:r>
            <a:endParaRPr lang="en-US"/>
          </a:p>
        </p:txBody>
      </p:sp>
      <p:sp>
        <p:nvSpPr>
          <p:cNvPr id="7" name="Slide Number Placeholder 6"/>
          <p:cNvSpPr>
            <a:spLocks noGrp="1"/>
          </p:cNvSpPr>
          <p:nvPr>
            <p:ph type="sldNum" sz="quarter" idx="12"/>
          </p:nvPr>
        </p:nvSpPr>
        <p:spPr/>
        <p:txBody>
          <a:bodyPr/>
          <a:lstStyle/>
          <a:p>
            <a:fld id="{0B012F8A-FF53-4184-8EB8-992E260D396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gif"/><Relationship Id="rId2" Type="http://schemas.openxmlformats.org/officeDocument/2006/relationships/slideLayout" Target="../slideLayouts/slideLayout13.xml"/><Relationship Id="rId16"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915" y="390525"/>
            <a:ext cx="11701463" cy="1624013"/>
          </a:xfrm>
          <a:prstGeom prst="rect">
            <a:avLst/>
          </a:prstGeom>
        </p:spPr>
        <p:txBody>
          <a:bodyPr vert="horz" lIns="91154" tIns="45567" rIns="91154" bIns="4556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915" y="2274889"/>
            <a:ext cx="11701463" cy="6432550"/>
          </a:xfrm>
          <a:prstGeom prst="rect">
            <a:avLst/>
          </a:prstGeom>
        </p:spPr>
        <p:txBody>
          <a:bodyPr vert="horz" lIns="91154" tIns="45567" rIns="91154" bIns="4556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876" y="9034463"/>
            <a:ext cx="3033713" cy="519111"/>
          </a:xfrm>
          <a:prstGeom prst="rect">
            <a:avLst/>
          </a:prstGeom>
        </p:spPr>
        <p:txBody>
          <a:bodyPr vert="horz" lIns="91154" tIns="45567" rIns="91154" bIns="45567" rtlCol="0" anchor="ctr"/>
          <a:lstStyle>
            <a:lvl1pPr algn="l">
              <a:defRPr sz="11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443413" y="9034463"/>
            <a:ext cx="4116387" cy="519111"/>
          </a:xfrm>
          <a:prstGeom prst="rect">
            <a:avLst/>
          </a:prstGeom>
        </p:spPr>
        <p:txBody>
          <a:bodyPr vert="horz" lIns="91154" tIns="45567" rIns="91154" bIns="45567" rtlCol="0" anchor="ctr"/>
          <a:lstStyle>
            <a:lvl1pPr algn="ctr">
              <a:defRPr sz="1100">
                <a:solidFill>
                  <a:schemeClr val="tx1">
                    <a:tint val="75000"/>
                  </a:schemeClr>
                </a:solidFill>
              </a:defRPr>
            </a:lvl1pPr>
          </a:lstStyle>
          <a:p>
            <a:r>
              <a:rPr lang="en-US" smtClean="0"/>
              <a:t>2013 Midwest PETS</a:t>
            </a:r>
            <a:endParaRPr lang="en-US"/>
          </a:p>
        </p:txBody>
      </p:sp>
      <p:sp>
        <p:nvSpPr>
          <p:cNvPr id="6" name="Slide Number Placeholder 5"/>
          <p:cNvSpPr>
            <a:spLocks noGrp="1"/>
          </p:cNvSpPr>
          <p:nvPr>
            <p:ph type="sldNum" sz="quarter" idx="4"/>
          </p:nvPr>
        </p:nvSpPr>
        <p:spPr>
          <a:xfrm>
            <a:off x="9318625" y="9034463"/>
            <a:ext cx="3033713" cy="519111"/>
          </a:xfrm>
          <a:prstGeom prst="rect">
            <a:avLst/>
          </a:prstGeom>
        </p:spPr>
        <p:txBody>
          <a:bodyPr vert="horz" lIns="91154" tIns="45567" rIns="91154" bIns="45567" rtlCol="0" anchor="ctr"/>
          <a:lstStyle>
            <a:lvl1pPr algn="r">
              <a:defRPr sz="1100">
                <a:solidFill>
                  <a:schemeClr val="tx1">
                    <a:tint val="75000"/>
                  </a:schemeClr>
                </a:solidFill>
              </a:defRPr>
            </a:lvl1pPr>
          </a:lstStyle>
          <a:p>
            <a:fld id="{0B012F8A-FF53-4184-8EB8-992E260D396E}" type="slidenum">
              <a:rPr lang="en-US" smtClean="0"/>
              <a:pPr/>
              <a:t>‹#›</a:t>
            </a:fld>
            <a:endParaRPr lang="en-US"/>
          </a:p>
        </p:txBody>
      </p:sp>
      <p:pic>
        <p:nvPicPr>
          <p:cNvPr id="8" name="Picture 2" descr="C:\Users\Brent's PC\Desktop\Membership\Rotary Logos\EN\color\T1314EN.gif"/>
          <p:cNvPicPr>
            <a:picLocks noChangeAspect="1" noChangeArrowheads="1"/>
          </p:cNvPicPr>
          <p:nvPr userDrawn="1"/>
        </p:nvPicPr>
        <p:blipFill>
          <a:blip r:embed="rId13"/>
          <a:srcRect/>
          <a:stretch>
            <a:fillRect/>
          </a:stretch>
        </p:blipFill>
        <p:spPr bwMode="auto">
          <a:xfrm>
            <a:off x="9321036" y="8607425"/>
            <a:ext cx="759941" cy="911224"/>
          </a:xfrm>
          <a:prstGeom prst="rect">
            <a:avLst/>
          </a:prstGeom>
          <a:noFill/>
        </p:spPr>
      </p:pic>
      <p:pic>
        <p:nvPicPr>
          <p:cNvPr id="9" name="Picture 2" descr="https://brandcenter.rotary.org/media/AssetLibrary/1fbf1487-53f2-1f14-92dd-8e0b5f79acca/-772301135/siteresources/Site%20Resources/Sub-Homepage/Thumbnailsource/282?h=155&amp;w=275&amp;action=crop"/>
          <p:cNvPicPr>
            <a:picLocks noChangeAspect="1" noChangeArrowheads="1"/>
          </p:cNvPicPr>
          <p:nvPr userDrawn="1"/>
        </p:nvPicPr>
        <p:blipFill>
          <a:blip r:embed="rId14"/>
          <a:srcRect l="7853" t="13932" r="7853" b="13932"/>
          <a:stretch>
            <a:fillRect/>
          </a:stretch>
        </p:blipFill>
        <p:spPr bwMode="auto">
          <a:xfrm>
            <a:off x="1929816" y="8804493"/>
            <a:ext cx="1638190" cy="790146"/>
          </a:xfrm>
          <a:prstGeom prst="rect">
            <a:avLst/>
          </a:prstGeom>
          <a:noFill/>
        </p:spPr>
      </p:pic>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hdr="0" dt="0"/>
  <p:txStyles>
    <p:titleStyle>
      <a:lvl1pPr algn="ctr" defTabSz="911375" rtl="0" eaLnBrk="1" latinLnBrk="0" hangingPunct="1">
        <a:spcBef>
          <a:spcPct val="0"/>
        </a:spcBef>
        <a:buNone/>
        <a:defRPr sz="4400" kern="1200">
          <a:solidFill>
            <a:schemeClr val="tx1"/>
          </a:solidFill>
          <a:latin typeface="+mj-lt"/>
          <a:ea typeface="+mj-ea"/>
          <a:cs typeface="+mj-cs"/>
        </a:defRPr>
      </a:lvl1pPr>
    </p:titleStyle>
    <p:bodyStyle>
      <a:lvl1pPr marL="341768" indent="-341768" algn="l" defTabSz="911375"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0494" indent="-284805" algn="l" defTabSz="91137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9218" indent="-227843" algn="l" defTabSz="91137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4906" indent="-227843" algn="l" defTabSz="91137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0592" indent="-227843" algn="l" defTabSz="91137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6281" indent="-227843" algn="l" defTabSz="91137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963" indent="-227843" algn="l" defTabSz="91137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656" indent="-227843" algn="l" defTabSz="91137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342" indent="-227843" algn="l" defTabSz="91137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375" rtl="0" eaLnBrk="1" latinLnBrk="0" hangingPunct="1">
        <a:defRPr sz="1800" kern="1200">
          <a:solidFill>
            <a:schemeClr val="tx1"/>
          </a:solidFill>
          <a:latin typeface="+mn-lt"/>
          <a:ea typeface="+mn-ea"/>
          <a:cs typeface="+mn-cs"/>
        </a:defRPr>
      </a:lvl1pPr>
      <a:lvl2pPr marL="455688" algn="l" defTabSz="911375" rtl="0" eaLnBrk="1" latinLnBrk="0" hangingPunct="1">
        <a:defRPr sz="1800" kern="1200">
          <a:solidFill>
            <a:schemeClr val="tx1"/>
          </a:solidFill>
          <a:latin typeface="+mn-lt"/>
          <a:ea typeface="+mn-ea"/>
          <a:cs typeface="+mn-cs"/>
        </a:defRPr>
      </a:lvl2pPr>
      <a:lvl3pPr marL="911375" algn="l" defTabSz="911375" rtl="0" eaLnBrk="1" latinLnBrk="0" hangingPunct="1">
        <a:defRPr sz="1800" kern="1200">
          <a:solidFill>
            <a:schemeClr val="tx1"/>
          </a:solidFill>
          <a:latin typeface="+mn-lt"/>
          <a:ea typeface="+mn-ea"/>
          <a:cs typeface="+mn-cs"/>
        </a:defRPr>
      </a:lvl3pPr>
      <a:lvl4pPr marL="1367061" algn="l" defTabSz="911375" rtl="0" eaLnBrk="1" latinLnBrk="0" hangingPunct="1">
        <a:defRPr sz="1800" kern="1200">
          <a:solidFill>
            <a:schemeClr val="tx1"/>
          </a:solidFill>
          <a:latin typeface="+mn-lt"/>
          <a:ea typeface="+mn-ea"/>
          <a:cs typeface="+mn-cs"/>
        </a:defRPr>
      </a:lvl4pPr>
      <a:lvl5pPr marL="1822747" algn="l" defTabSz="911375" rtl="0" eaLnBrk="1" latinLnBrk="0" hangingPunct="1">
        <a:defRPr sz="1800" kern="1200">
          <a:solidFill>
            <a:schemeClr val="tx1"/>
          </a:solidFill>
          <a:latin typeface="+mn-lt"/>
          <a:ea typeface="+mn-ea"/>
          <a:cs typeface="+mn-cs"/>
        </a:defRPr>
      </a:lvl5pPr>
      <a:lvl6pPr marL="2278435" algn="l" defTabSz="911375" rtl="0" eaLnBrk="1" latinLnBrk="0" hangingPunct="1">
        <a:defRPr sz="1800" kern="1200">
          <a:solidFill>
            <a:schemeClr val="tx1"/>
          </a:solidFill>
          <a:latin typeface="+mn-lt"/>
          <a:ea typeface="+mn-ea"/>
          <a:cs typeface="+mn-cs"/>
        </a:defRPr>
      </a:lvl6pPr>
      <a:lvl7pPr marL="2734121" algn="l" defTabSz="911375" rtl="0" eaLnBrk="1" latinLnBrk="0" hangingPunct="1">
        <a:defRPr sz="1800" kern="1200">
          <a:solidFill>
            <a:schemeClr val="tx1"/>
          </a:solidFill>
          <a:latin typeface="+mn-lt"/>
          <a:ea typeface="+mn-ea"/>
          <a:cs typeface="+mn-cs"/>
        </a:defRPr>
      </a:lvl7pPr>
      <a:lvl8pPr marL="3189810" algn="l" defTabSz="911375" rtl="0" eaLnBrk="1" latinLnBrk="0" hangingPunct="1">
        <a:defRPr sz="1800" kern="1200">
          <a:solidFill>
            <a:schemeClr val="tx1"/>
          </a:solidFill>
          <a:latin typeface="+mn-lt"/>
          <a:ea typeface="+mn-ea"/>
          <a:cs typeface="+mn-cs"/>
        </a:defRPr>
      </a:lvl8pPr>
      <a:lvl9pPr marL="3645495" algn="l" defTabSz="91137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09990" y="8449515"/>
            <a:ext cx="7025808" cy="130912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30000" tIns="65000" rIns="130000" bIns="65000" anchor="t" compatLnSpc="1"/>
          <a:lstStyle>
            <a:extLst/>
          </a:lstStyle>
          <a:p>
            <a:endParaRPr kumimoji="0" lang="en-US"/>
          </a:p>
        </p:txBody>
      </p:sp>
      <p:sp>
        <p:nvSpPr>
          <p:cNvPr id="12" name="Freeform 11"/>
          <p:cNvSpPr>
            <a:spLocks/>
          </p:cNvSpPr>
          <p:nvPr/>
        </p:nvSpPr>
        <p:spPr bwMode="auto">
          <a:xfrm>
            <a:off x="690714" y="8441094"/>
            <a:ext cx="5248001" cy="132670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30000" tIns="65000" rIns="130000" bIns="65000" anchor="t" compatLnSpc="1"/>
          <a:lstStyle>
            <a:extLst/>
          </a:lstStyle>
          <a:p>
            <a:endParaRPr kumimoji="0" lang="en-US"/>
          </a:p>
        </p:txBody>
      </p:sp>
      <p:sp>
        <p:nvSpPr>
          <p:cNvPr id="14" name="Right Triangle 13"/>
          <p:cNvSpPr>
            <a:spLocks/>
          </p:cNvSpPr>
          <p:nvPr/>
        </p:nvSpPr>
        <p:spPr bwMode="auto">
          <a:xfrm>
            <a:off x="-8592" y="8231086"/>
            <a:ext cx="4838256" cy="1536234"/>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30000" tIns="65000" rIns="130000" bIns="65000" anchor="ctr" compatLnSpc="1"/>
          <a:lstStyle>
            <a:extLst/>
          </a:lstStyle>
          <a:p>
            <a:pPr algn="ctr" eaLnBrk="1" latinLnBrk="0" hangingPunct="1"/>
            <a:endParaRPr kumimoji="0" lang="en-US"/>
          </a:p>
        </p:txBody>
      </p:sp>
      <p:cxnSp>
        <p:nvCxnSpPr>
          <p:cNvPr id="15" name="Straight Connector 14"/>
          <p:cNvCxnSpPr/>
          <p:nvPr/>
        </p:nvCxnSpPr>
        <p:spPr>
          <a:xfrm>
            <a:off x="-13135" y="8226091"/>
            <a:ext cx="4842800" cy="1541230"/>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50161" y="390342"/>
            <a:ext cx="11702892" cy="1624542"/>
          </a:xfrm>
          <a:prstGeom prst="rect">
            <a:avLst/>
          </a:prstGeom>
        </p:spPr>
        <p:txBody>
          <a:bodyPr vert="horz" lIns="130000" tIns="65000" rIns="130000" bIns="65000"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50161" y="2105407"/>
            <a:ext cx="11702892" cy="6432734"/>
          </a:xfrm>
          <a:prstGeom prst="rect">
            <a:avLst/>
          </a:prstGeom>
        </p:spPr>
        <p:txBody>
          <a:bodyPr vert="horz" lIns="130000" tIns="65000" rIns="130000" bIns="6500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9566167" y="9107587"/>
            <a:ext cx="2730675" cy="519853"/>
          </a:xfrm>
          <a:prstGeom prst="rect">
            <a:avLst/>
          </a:prstGeom>
        </p:spPr>
        <p:txBody>
          <a:bodyPr vert="horz" lIns="130000" tIns="65000" rIns="130000" bIns="65000" anchor="b"/>
          <a:lstStyle>
            <a:lvl1pPr algn="l" eaLnBrk="1" latinLnBrk="0" hangingPunct="1">
              <a:defRPr kumimoji="0" sz="1400">
                <a:solidFill>
                  <a:schemeClr val="tx1"/>
                </a:solidFill>
              </a:defRPr>
            </a:lvl1pPr>
            <a:extLst/>
          </a:lstStyle>
          <a:p>
            <a:endParaRPr lang="en-US" dirty="0"/>
          </a:p>
        </p:txBody>
      </p:sp>
      <p:sp>
        <p:nvSpPr>
          <p:cNvPr id="22" name="Footer Placeholder 21"/>
          <p:cNvSpPr>
            <a:spLocks noGrp="1"/>
          </p:cNvSpPr>
          <p:nvPr>
            <p:ph type="ftr" sz="quarter" idx="3"/>
          </p:nvPr>
        </p:nvSpPr>
        <p:spPr>
          <a:xfrm>
            <a:off x="6228676" y="9107588"/>
            <a:ext cx="3342783" cy="518951"/>
          </a:xfrm>
          <a:prstGeom prst="rect">
            <a:avLst/>
          </a:prstGeom>
        </p:spPr>
        <p:txBody>
          <a:bodyPr vert="horz" lIns="130000" tIns="65000" rIns="130000" bIns="65000" anchor="b"/>
          <a:lstStyle>
            <a:lvl1pPr algn="r" eaLnBrk="1" latinLnBrk="0" hangingPunct="1">
              <a:defRPr kumimoji="0" sz="1400">
                <a:solidFill>
                  <a:schemeClr val="tx1"/>
                </a:solidFill>
              </a:defRPr>
            </a:lvl1pPr>
            <a:extLst/>
          </a:lstStyle>
          <a:p>
            <a:r>
              <a:rPr lang="en-US" smtClean="0"/>
              <a:t>2013 Midwest PETS</a:t>
            </a:r>
            <a:endParaRPr lang="en-US"/>
          </a:p>
        </p:txBody>
      </p:sp>
      <p:sp>
        <p:nvSpPr>
          <p:cNvPr id="18" name="Slide Number Placeholder 17"/>
          <p:cNvSpPr>
            <a:spLocks noGrp="1"/>
          </p:cNvSpPr>
          <p:nvPr>
            <p:ph type="sldNum" sz="quarter" idx="4"/>
          </p:nvPr>
        </p:nvSpPr>
        <p:spPr>
          <a:xfrm>
            <a:off x="12296841" y="9107588"/>
            <a:ext cx="520129" cy="518951"/>
          </a:xfrm>
          <a:prstGeom prst="rect">
            <a:avLst/>
          </a:prstGeom>
        </p:spPr>
        <p:txBody>
          <a:bodyPr vert="horz" lIns="130000" tIns="65000" rIns="130000" bIns="65000" anchor="b"/>
          <a:lstStyle>
            <a:lvl1pPr algn="r" eaLnBrk="1" latinLnBrk="0" hangingPunct="1">
              <a:defRPr kumimoji="0" sz="1400" b="0">
                <a:solidFill>
                  <a:schemeClr val="tx1"/>
                </a:solidFill>
              </a:defRPr>
            </a:lvl1pPr>
            <a:extLst/>
          </a:lstStyle>
          <a:p>
            <a:fld id="{0B012F8A-FF53-4184-8EB8-992E260D396E}" type="slidenum">
              <a:rPr lang="en-US" smtClean="0"/>
              <a:pPr/>
              <a:t>‹#›</a:t>
            </a:fld>
            <a:endParaRPr lang="en-US"/>
          </a:p>
        </p:txBody>
      </p:sp>
      <p:pic>
        <p:nvPicPr>
          <p:cNvPr id="11" name="Picture 2" descr="C:\Users\Brent's PC\Desktop\Membership\Rotary Logos\EN\color\T1314EN.gif"/>
          <p:cNvPicPr>
            <a:picLocks noChangeAspect="1" noChangeArrowheads="1"/>
          </p:cNvPicPr>
          <p:nvPr userDrawn="1"/>
        </p:nvPicPr>
        <p:blipFill>
          <a:blip r:embed="rId17"/>
          <a:srcRect/>
          <a:stretch>
            <a:fillRect/>
          </a:stretch>
        </p:blipFill>
        <p:spPr bwMode="auto">
          <a:xfrm>
            <a:off x="9321036" y="8607425"/>
            <a:ext cx="759941" cy="911224"/>
          </a:xfrm>
          <a:prstGeom prst="rect">
            <a:avLst/>
          </a:prstGeom>
          <a:noFill/>
        </p:spPr>
      </p:pic>
      <p:pic>
        <p:nvPicPr>
          <p:cNvPr id="16" name="Picture 2" descr="https://brandcenter.rotary.org/media/AssetLibrary/1fbf1487-53f2-1f14-92dd-8e0b5f79acca/-772301135/siteresources/Site%20Resources/Sub-Homepage/Thumbnailsource/282?h=155&amp;w=275&amp;action=crop"/>
          <p:cNvPicPr>
            <a:picLocks noChangeAspect="1" noChangeArrowheads="1"/>
          </p:cNvPicPr>
          <p:nvPr userDrawn="1"/>
        </p:nvPicPr>
        <p:blipFill>
          <a:blip r:embed="rId18"/>
          <a:srcRect l="7853" t="18576" r="10470" b="18576"/>
          <a:stretch>
            <a:fillRect/>
          </a:stretch>
        </p:blipFill>
        <p:spPr bwMode="auto">
          <a:xfrm>
            <a:off x="2082006" y="8683626"/>
            <a:ext cx="1889163" cy="819298"/>
          </a:xfrm>
          <a:prstGeom prst="rect">
            <a:avLst/>
          </a:prstGeom>
          <a:noFill/>
        </p:spPr>
      </p:pic>
    </p:spTree>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815" r:id="rId13"/>
    <p:sldLayoutId id="2147483816" r:id="rId14"/>
  </p:sldLayoutIdLst>
  <p:hf hdr="0" dt="0"/>
  <p:txStyles>
    <p:titleStyle>
      <a:lvl1pPr algn="l" rtl="0" eaLnBrk="1" latinLnBrk="0" hangingPunct="1">
        <a:spcBef>
          <a:spcPct val="0"/>
        </a:spcBef>
        <a:buNone/>
        <a:defRPr kumimoji="0" sz="58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520001" indent="-364001" algn="l" rtl="0" eaLnBrk="1" latinLnBrk="0" hangingPunct="1">
        <a:spcBef>
          <a:spcPts val="569"/>
        </a:spcBef>
        <a:spcAft>
          <a:spcPts val="0"/>
        </a:spcAft>
        <a:buClr>
          <a:schemeClr val="accent1"/>
        </a:buClr>
        <a:buSzPct val="68000"/>
        <a:buFont typeface="Wingdings 3"/>
        <a:buChar char=""/>
        <a:defRPr kumimoji="0" sz="3800" kern="1200">
          <a:solidFill>
            <a:schemeClr val="tx1"/>
          </a:solidFill>
          <a:latin typeface="+mn-lt"/>
          <a:ea typeface="+mn-ea"/>
          <a:cs typeface="+mn-cs"/>
        </a:defRPr>
      </a:lvl1pPr>
      <a:lvl2pPr marL="884002" indent="-325001" algn="l" rtl="0" eaLnBrk="1" latinLnBrk="0" hangingPunct="1">
        <a:spcBef>
          <a:spcPts val="461"/>
        </a:spcBef>
        <a:buClr>
          <a:schemeClr val="accent1"/>
        </a:buClr>
        <a:buFont typeface="Verdana"/>
        <a:buChar char="◦"/>
        <a:defRPr kumimoji="0" sz="3300" kern="1200">
          <a:solidFill>
            <a:schemeClr val="tx1"/>
          </a:solidFill>
          <a:latin typeface="+mn-lt"/>
          <a:ea typeface="+mn-ea"/>
          <a:cs typeface="+mn-cs"/>
        </a:defRPr>
      </a:lvl2pPr>
      <a:lvl3pPr marL="1222002" indent="-325001" algn="l" rtl="0" eaLnBrk="1" latinLnBrk="0" hangingPunct="1">
        <a:spcBef>
          <a:spcPts val="498"/>
        </a:spcBef>
        <a:buClr>
          <a:schemeClr val="accent2"/>
        </a:buClr>
        <a:buSzPct val="100000"/>
        <a:buFont typeface="Wingdings 2"/>
        <a:buChar char=""/>
        <a:defRPr kumimoji="0" sz="3000" kern="1200">
          <a:solidFill>
            <a:schemeClr val="tx1"/>
          </a:solidFill>
          <a:latin typeface="+mn-lt"/>
          <a:ea typeface="+mn-ea"/>
          <a:cs typeface="+mn-cs"/>
        </a:defRPr>
      </a:lvl3pPr>
      <a:lvl4pPr marL="1625003" indent="-325001" algn="l" rtl="0" eaLnBrk="1" latinLnBrk="0" hangingPunct="1">
        <a:spcBef>
          <a:spcPts val="498"/>
        </a:spcBef>
        <a:buClr>
          <a:schemeClr val="accent2"/>
        </a:buClr>
        <a:buFont typeface="Wingdings 2"/>
        <a:buChar char=""/>
        <a:defRPr kumimoji="0" sz="2700" kern="1200">
          <a:solidFill>
            <a:schemeClr val="tx1"/>
          </a:solidFill>
          <a:latin typeface="+mn-lt"/>
          <a:ea typeface="+mn-ea"/>
          <a:cs typeface="+mn-cs"/>
        </a:defRPr>
      </a:lvl4pPr>
      <a:lvl5pPr marL="1950004" indent="-325001" algn="l" rtl="0" eaLnBrk="1" latinLnBrk="0" hangingPunct="1">
        <a:spcBef>
          <a:spcPts val="498"/>
        </a:spcBef>
        <a:buClr>
          <a:schemeClr val="accent2"/>
        </a:buClr>
        <a:buFont typeface="Wingdings 2"/>
        <a:buChar char=""/>
        <a:defRPr kumimoji="0" sz="2600" kern="1200">
          <a:solidFill>
            <a:schemeClr val="tx1"/>
          </a:solidFill>
          <a:latin typeface="+mn-lt"/>
          <a:ea typeface="+mn-ea"/>
          <a:cs typeface="+mn-cs"/>
        </a:defRPr>
      </a:lvl5pPr>
      <a:lvl6pPr marL="2275004" indent="-325001" algn="l" rtl="0" eaLnBrk="1" latinLnBrk="0" hangingPunct="1">
        <a:spcBef>
          <a:spcPts val="498"/>
        </a:spcBef>
        <a:buClr>
          <a:schemeClr val="accent3"/>
        </a:buClr>
        <a:buFont typeface="Wingdings 2"/>
        <a:buChar char=""/>
        <a:defRPr kumimoji="0" sz="2600" kern="1200">
          <a:solidFill>
            <a:schemeClr val="tx1"/>
          </a:solidFill>
          <a:latin typeface="+mn-lt"/>
          <a:ea typeface="+mn-ea"/>
          <a:cs typeface="+mn-cs"/>
        </a:defRPr>
      </a:lvl6pPr>
      <a:lvl7pPr marL="2600005"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7pPr>
      <a:lvl8pPr marL="2925006"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8pPr>
      <a:lvl9pPr marL="3250006" indent="-325001" algn="l" rtl="0" eaLnBrk="1" latinLnBrk="0" hangingPunct="1">
        <a:spcBef>
          <a:spcPts val="498"/>
        </a:spcBef>
        <a:buClr>
          <a:schemeClr val="accent3"/>
        </a:buClr>
        <a:buFont typeface="Wingdings 2"/>
        <a:buChar char=""/>
        <a:defRPr kumimoji="0" sz="23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50001" algn="l" rtl="0" eaLnBrk="1" latinLnBrk="0" hangingPunct="1">
        <a:defRPr kumimoji="0" kern="1200">
          <a:solidFill>
            <a:schemeClr val="tx1"/>
          </a:solidFill>
          <a:latin typeface="+mn-lt"/>
          <a:ea typeface="+mn-ea"/>
          <a:cs typeface="+mn-cs"/>
        </a:defRPr>
      </a:lvl2pPr>
      <a:lvl3pPr marL="1300002" algn="l" rtl="0" eaLnBrk="1" latinLnBrk="0" hangingPunct="1">
        <a:defRPr kumimoji="0" kern="1200">
          <a:solidFill>
            <a:schemeClr val="tx1"/>
          </a:solidFill>
          <a:latin typeface="+mn-lt"/>
          <a:ea typeface="+mn-ea"/>
          <a:cs typeface="+mn-cs"/>
        </a:defRPr>
      </a:lvl3pPr>
      <a:lvl4pPr marL="1950004" algn="l" rtl="0" eaLnBrk="1" latinLnBrk="0" hangingPunct="1">
        <a:defRPr kumimoji="0" kern="1200">
          <a:solidFill>
            <a:schemeClr val="tx1"/>
          </a:solidFill>
          <a:latin typeface="+mn-lt"/>
          <a:ea typeface="+mn-ea"/>
          <a:cs typeface="+mn-cs"/>
        </a:defRPr>
      </a:lvl4pPr>
      <a:lvl5pPr marL="2600005" algn="l" rtl="0" eaLnBrk="1" latinLnBrk="0" hangingPunct="1">
        <a:defRPr kumimoji="0" kern="1200">
          <a:solidFill>
            <a:schemeClr val="tx1"/>
          </a:solidFill>
          <a:latin typeface="+mn-lt"/>
          <a:ea typeface="+mn-ea"/>
          <a:cs typeface="+mn-cs"/>
        </a:defRPr>
      </a:lvl5pPr>
      <a:lvl6pPr marL="3250006" algn="l" rtl="0" eaLnBrk="1" latinLnBrk="0" hangingPunct="1">
        <a:defRPr kumimoji="0" kern="1200">
          <a:solidFill>
            <a:schemeClr val="tx1"/>
          </a:solidFill>
          <a:latin typeface="+mn-lt"/>
          <a:ea typeface="+mn-ea"/>
          <a:cs typeface="+mn-cs"/>
        </a:defRPr>
      </a:lvl6pPr>
      <a:lvl7pPr marL="3900007" algn="l" rtl="0" eaLnBrk="1" latinLnBrk="0" hangingPunct="1">
        <a:defRPr kumimoji="0" kern="1200">
          <a:solidFill>
            <a:schemeClr val="tx1"/>
          </a:solidFill>
          <a:latin typeface="+mn-lt"/>
          <a:ea typeface="+mn-ea"/>
          <a:cs typeface="+mn-cs"/>
        </a:defRPr>
      </a:lvl7pPr>
      <a:lvl8pPr marL="4550009" algn="l" rtl="0" eaLnBrk="1" latinLnBrk="0" hangingPunct="1">
        <a:defRPr kumimoji="0" kern="1200">
          <a:solidFill>
            <a:schemeClr val="tx1"/>
          </a:solidFill>
          <a:latin typeface="+mn-lt"/>
          <a:ea typeface="+mn-ea"/>
          <a:cs typeface="+mn-cs"/>
        </a:defRPr>
      </a:lvl8pPr>
      <a:lvl9pPr marL="520001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 Id="rId6" Type="http://schemas.openxmlformats.org/officeDocument/2006/relationships/image" Target="../media/image32.jpeg"/><Relationship Id="rId5" Type="http://schemas.openxmlformats.org/officeDocument/2006/relationships/image" Target="../media/image31.gif"/><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mailto:brent.rosenthal1@gmail.com"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9"/>
          <p:cNvSpPr>
            <a:spLocks noGrp="1" noChangeArrowheads="1"/>
          </p:cNvSpPr>
          <p:nvPr>
            <p:ph type="ctrTitle"/>
          </p:nvPr>
        </p:nvSpPr>
        <p:spPr>
          <a:xfrm>
            <a:off x="-432594" y="2435227"/>
            <a:ext cx="8686800" cy="4495800"/>
          </a:xfrm>
        </p:spPr>
        <p:txBody>
          <a:bodyPr anchorCtr="1">
            <a:normAutofit fontScale="90000"/>
          </a:bodyPr>
          <a:lstStyle/>
          <a:p>
            <a:pPr algn="ctr" eaLnBrk="1" hangingPunct="1"/>
            <a:r>
              <a:rPr lang="en-US" sz="3600" dirty="0" smtClean="0">
                <a:solidFill>
                  <a:srgbClr val="FF0000"/>
                </a:solidFill>
              </a:rPr>
              <a:t/>
            </a:r>
            <a:br>
              <a:rPr lang="en-US" sz="3600" dirty="0" smtClean="0">
                <a:solidFill>
                  <a:srgbClr val="FF0000"/>
                </a:solidFill>
              </a:rPr>
            </a:br>
            <a:r>
              <a:rPr lang="en-US" sz="3600" dirty="0" smtClean="0">
                <a:solidFill>
                  <a:srgbClr val="FF0000"/>
                </a:solidFill>
              </a:rPr>
              <a:t/>
            </a:r>
            <a:br>
              <a:rPr lang="en-US" sz="3600" dirty="0" smtClean="0">
                <a:solidFill>
                  <a:srgbClr val="FF0000"/>
                </a:solidFill>
              </a:rPr>
            </a:br>
            <a:r>
              <a:rPr lang="en-US" sz="3600" dirty="0" smtClean="0">
                <a:solidFill>
                  <a:srgbClr val="3852FF"/>
                </a:solidFill>
              </a:rPr>
              <a:t/>
            </a:r>
            <a:br>
              <a:rPr lang="en-US" sz="3600" dirty="0" smtClean="0">
                <a:solidFill>
                  <a:srgbClr val="3852FF"/>
                </a:solidFill>
              </a:rPr>
            </a:br>
            <a:r>
              <a:rPr lang="en-US" sz="3600" dirty="0" smtClean="0">
                <a:solidFill>
                  <a:srgbClr val="1F62A7"/>
                </a:solidFill>
              </a:rPr>
              <a:t>A New Look at Rotary Membership</a:t>
            </a:r>
            <a:br>
              <a:rPr lang="en-US" sz="3600" dirty="0" smtClean="0">
                <a:solidFill>
                  <a:srgbClr val="1F62A7"/>
                </a:solidFill>
              </a:rPr>
            </a:br>
            <a:r>
              <a:rPr lang="en-US" sz="3600" dirty="0" smtClean="0">
                <a:solidFill>
                  <a:srgbClr val="3852FF"/>
                </a:solidFill>
              </a:rPr>
              <a:t/>
            </a:r>
            <a:br>
              <a:rPr lang="en-US" sz="3600" dirty="0" smtClean="0">
                <a:solidFill>
                  <a:srgbClr val="3852FF"/>
                </a:solidFill>
              </a:rPr>
            </a:br>
            <a:r>
              <a:rPr lang="en-US" sz="4800" dirty="0" smtClean="0">
                <a:solidFill>
                  <a:schemeClr val="tx1"/>
                </a:solidFill>
              </a:rPr>
              <a:t>Our Members Are Our Customers</a:t>
            </a:r>
            <a:r>
              <a:rPr lang="en-US" sz="4800" dirty="0" smtClean="0"/>
              <a:t/>
            </a:r>
            <a:br>
              <a:rPr lang="en-US" sz="4800" dirty="0" smtClean="0"/>
            </a:br>
            <a:r>
              <a:rPr lang="en-US" sz="3600" dirty="0" smtClean="0">
                <a:solidFill>
                  <a:srgbClr val="3852FF"/>
                </a:solidFill>
              </a:rPr>
              <a:t> </a:t>
            </a:r>
            <a:br>
              <a:rPr lang="en-US" sz="3600" dirty="0" smtClean="0">
                <a:solidFill>
                  <a:srgbClr val="3852FF"/>
                </a:solidFill>
              </a:rPr>
            </a:br>
            <a:r>
              <a:rPr lang="en-US" sz="3600" dirty="0" smtClean="0">
                <a:solidFill>
                  <a:srgbClr val="3852FF"/>
                </a:solidFill>
              </a:rPr>
              <a:t>Fixing the Rotary Revolving Door!</a:t>
            </a:r>
            <a:br>
              <a:rPr lang="en-US" sz="3600" dirty="0" smtClean="0">
                <a:solidFill>
                  <a:srgbClr val="3852FF"/>
                </a:solidFill>
              </a:rPr>
            </a:br>
            <a:r>
              <a:rPr lang="en-US" sz="2800" dirty="0" smtClean="0">
                <a:solidFill>
                  <a:srgbClr val="3852FF"/>
                </a:solidFill>
              </a:rPr>
              <a:t/>
            </a:r>
            <a:br>
              <a:rPr lang="en-US" sz="2800" dirty="0" smtClean="0">
                <a:solidFill>
                  <a:srgbClr val="3852FF"/>
                </a:solidFill>
              </a:rPr>
            </a:br>
            <a:r>
              <a:rPr lang="en-US" sz="2800" dirty="0" smtClean="0">
                <a:solidFill>
                  <a:srgbClr val="3852FF"/>
                </a:solidFill>
              </a:rPr>
              <a:t/>
            </a:r>
            <a:br>
              <a:rPr lang="en-US" sz="2800" dirty="0" smtClean="0">
                <a:solidFill>
                  <a:srgbClr val="3852FF"/>
                </a:solidFill>
              </a:rPr>
            </a:br>
            <a:r>
              <a:rPr lang="en-US" sz="2800" dirty="0" smtClean="0">
                <a:solidFill>
                  <a:srgbClr val="3852FF"/>
                </a:solidFill>
              </a:rPr>
              <a:t/>
            </a:r>
            <a:br>
              <a:rPr lang="en-US" sz="2800" dirty="0" smtClean="0">
                <a:solidFill>
                  <a:srgbClr val="3852FF"/>
                </a:solidFill>
              </a:rPr>
            </a:br>
            <a:r>
              <a:rPr lang="en-US" sz="2000" dirty="0" smtClean="0">
                <a:solidFill>
                  <a:srgbClr val="3852FF"/>
                </a:solidFill>
              </a:rPr>
              <a:t>Prepared for Mid-South PETS by:</a:t>
            </a:r>
            <a:r>
              <a:rPr lang="en-US" sz="4400" dirty="0" smtClean="0">
                <a:solidFill>
                  <a:srgbClr val="3852FF"/>
                </a:solidFill>
              </a:rPr>
              <a:t/>
            </a:r>
            <a:br>
              <a:rPr lang="en-US" sz="4400" dirty="0" smtClean="0">
                <a:solidFill>
                  <a:srgbClr val="3852FF"/>
                </a:solidFill>
              </a:rPr>
            </a:br>
            <a:r>
              <a:rPr lang="en-US" sz="2400" dirty="0" smtClean="0">
                <a:solidFill>
                  <a:srgbClr val="3852FF"/>
                </a:solidFill>
              </a:rPr>
              <a:t>Zone 30 ARC Brent D. Rosenthal </a:t>
            </a:r>
            <a:br>
              <a:rPr lang="en-US" sz="2400" dirty="0" smtClean="0">
                <a:solidFill>
                  <a:srgbClr val="3852FF"/>
                </a:solidFill>
              </a:rPr>
            </a:br>
            <a:r>
              <a:rPr lang="en-US" sz="2400" dirty="0" smtClean="0">
                <a:solidFill>
                  <a:srgbClr val="3852FF"/>
                </a:solidFill>
              </a:rPr>
              <a:t>PDG Rotary District 6690</a:t>
            </a:r>
            <a:br>
              <a:rPr lang="en-US" sz="2400" dirty="0" smtClean="0">
                <a:solidFill>
                  <a:srgbClr val="3852FF"/>
                </a:solidFill>
              </a:rPr>
            </a:br>
            <a:r>
              <a:rPr lang="en-US" sz="2400" dirty="0" smtClean="0">
                <a:solidFill>
                  <a:srgbClr val="3852FF"/>
                </a:solidFill>
              </a:rPr>
              <a:t/>
            </a:r>
            <a:br>
              <a:rPr lang="en-US" sz="2400" dirty="0" smtClean="0">
                <a:solidFill>
                  <a:srgbClr val="3852FF"/>
                </a:solidFill>
              </a:rPr>
            </a:br>
            <a:r>
              <a:rPr lang="en-US" sz="2800" dirty="0" smtClean="0"/>
              <a:t/>
            </a:r>
            <a:br>
              <a:rPr lang="en-US" sz="2800" dirty="0" smtClean="0"/>
            </a:br>
            <a:endParaRPr lang="en-US" sz="2000" dirty="0" smtClean="0"/>
          </a:p>
        </p:txBody>
      </p:sp>
      <p:pic>
        <p:nvPicPr>
          <p:cNvPr id="95234" name="Picture 2" descr="http://registrarism.files.wordpress.com/2012/09/revolving-door.gif?w=584"/>
          <p:cNvPicPr>
            <a:picLocks noChangeAspect="1" noChangeArrowheads="1"/>
          </p:cNvPicPr>
          <p:nvPr/>
        </p:nvPicPr>
        <p:blipFill>
          <a:blip r:embed="rId3"/>
          <a:srcRect l="15360" r="11520"/>
          <a:stretch>
            <a:fillRect/>
          </a:stretch>
        </p:blipFill>
        <p:spPr bwMode="auto">
          <a:xfrm>
            <a:off x="7774160" y="1978025"/>
            <a:ext cx="5052048" cy="5181600"/>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6" y="6931025"/>
            <a:ext cx="12115801" cy="1219199"/>
          </a:xfrm>
          <a:gradFill>
            <a:gsLst>
              <a:gs pos="70000">
                <a:schemeClr val="accent6">
                  <a:shade val="50000"/>
                  <a:satMod val="190000"/>
                  <a:alpha val="6000"/>
                </a:schemeClr>
              </a:gs>
              <a:gs pos="0">
                <a:schemeClr val="accent6">
                  <a:tint val="77000"/>
                  <a:satMod val="180000"/>
                </a:schemeClr>
              </a:gs>
            </a:gsLst>
            <a:lin ang="5400000" scaled="0"/>
          </a:gradFill>
        </p:spPr>
        <p:txBody>
          <a:bodyPr>
            <a:normAutofit fontScale="85000" lnSpcReduction="10000"/>
          </a:bodyPr>
          <a:lstStyle/>
          <a:p>
            <a:pPr algn="ctr">
              <a:buNone/>
            </a:pPr>
            <a:r>
              <a:rPr lang="en-US" sz="3300" b="1" dirty="0" smtClean="0"/>
              <a:t>Customer</a:t>
            </a:r>
            <a:r>
              <a:rPr lang="en-US" sz="3300" dirty="0" smtClean="0"/>
              <a:t> </a:t>
            </a:r>
            <a:r>
              <a:rPr lang="en-US" sz="3300" i="1" dirty="0" smtClean="0"/>
              <a:t>n – </a:t>
            </a:r>
            <a:r>
              <a:rPr lang="en-US" sz="3300" dirty="0" smtClean="0"/>
              <a:t>1. “one that purchases a commodity or service.”</a:t>
            </a:r>
          </a:p>
          <a:p>
            <a:pPr>
              <a:buNone/>
            </a:pPr>
            <a:r>
              <a:rPr lang="en-US" sz="2800" i="1" dirty="0" smtClean="0"/>
              <a:t>                                                                     </a:t>
            </a:r>
            <a:r>
              <a:rPr lang="en-US" sz="2400" i="1" dirty="0" smtClean="0"/>
              <a:t>Merriam-Webster Dictionary,   2011</a:t>
            </a:r>
          </a:p>
          <a:p>
            <a:pPr algn="just">
              <a:buNone/>
            </a:pPr>
            <a:endParaRPr lang="en-US" sz="3600" i="1" dirty="0" smtClean="0"/>
          </a:p>
          <a:p>
            <a:pPr algn="just">
              <a:buNone/>
            </a:pPr>
            <a:endParaRPr lang="en-US" sz="3600" i="1" dirty="0" smtClean="0"/>
          </a:p>
          <a:p>
            <a:pPr algn="just">
              <a:buNone/>
            </a:pPr>
            <a:endParaRPr lang="en-US" sz="3600" i="1" dirty="0" smtClean="0"/>
          </a:p>
        </p:txBody>
      </p:sp>
      <p:sp>
        <p:nvSpPr>
          <p:cNvPr id="2" name="Title 1"/>
          <p:cNvSpPr>
            <a:spLocks noGrp="1"/>
          </p:cNvSpPr>
          <p:nvPr>
            <p:ph type="title"/>
          </p:nvPr>
        </p:nvSpPr>
        <p:spPr>
          <a:xfrm>
            <a:off x="0" y="1139827"/>
            <a:ext cx="13003213" cy="1219199"/>
          </a:xfrm>
        </p:spPr>
        <p:txBody>
          <a:bodyPr>
            <a:noAutofit/>
          </a:bodyPr>
          <a:lstStyle/>
          <a:p>
            <a:pPr algn="ctr"/>
            <a:r>
              <a:rPr lang="en-US" sz="4400" dirty="0" smtClean="0">
                <a:solidFill>
                  <a:srgbClr val="3852FF"/>
                </a:solidFill>
              </a:rPr>
              <a:t>“Customers? Rotary? What’s That About?</a:t>
            </a:r>
            <a:br>
              <a:rPr lang="en-US" sz="4400" dirty="0" smtClean="0">
                <a:solidFill>
                  <a:srgbClr val="3852FF"/>
                </a:solidFill>
              </a:rPr>
            </a:br>
            <a:r>
              <a:rPr lang="en-US" sz="4400" dirty="0" smtClean="0">
                <a:solidFill>
                  <a:srgbClr val="3852FF"/>
                </a:solidFill>
              </a:rPr>
              <a:t>What Difference Does it Make?”</a:t>
            </a:r>
            <a:endParaRPr lang="en-US" sz="4400" dirty="0">
              <a:solidFill>
                <a:srgbClr val="3852FF"/>
              </a:solidFill>
            </a:endParaRPr>
          </a:p>
        </p:txBody>
      </p:sp>
      <p:pic>
        <p:nvPicPr>
          <p:cNvPr id="38914" name="Picture 2" descr="http://cdn2.content.compendiumblog.com/uploads/user/8574d69b-b83b-102a-92aa-669ad046edd4/fd51e2f8-3e45-44af-adde-e4703ec99412/Image/28af48e2657bd2717340e78f2fa77465/we_love_our_customers_45120409_std.jpg"/>
          <p:cNvPicPr>
            <a:picLocks noChangeAspect="1" noChangeArrowheads="1"/>
          </p:cNvPicPr>
          <p:nvPr/>
        </p:nvPicPr>
        <p:blipFill>
          <a:blip r:embed="rId3"/>
          <a:srcRect/>
          <a:stretch>
            <a:fillRect/>
          </a:stretch>
        </p:blipFill>
        <p:spPr bwMode="auto">
          <a:xfrm>
            <a:off x="3987008" y="2587661"/>
            <a:ext cx="4038600" cy="4038601"/>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206" y="2511425"/>
            <a:ext cx="7696200" cy="6476999"/>
          </a:xfrm>
        </p:spPr>
        <p:txBody>
          <a:bodyPr/>
          <a:lstStyle/>
          <a:p>
            <a:pPr marL="911915" indent="-911915"/>
            <a:r>
              <a:rPr lang="en-US" sz="3300" dirty="0" smtClean="0"/>
              <a:t>Understand customers’ needs and desires;</a:t>
            </a:r>
          </a:p>
          <a:p>
            <a:pPr marL="911915" indent="-911915"/>
            <a:r>
              <a:rPr lang="en-US" sz="3300" dirty="0" smtClean="0"/>
              <a:t>Provide superior products and service </a:t>
            </a:r>
            <a:r>
              <a:rPr lang="en-US" sz="3300" u="sng" dirty="0" smtClean="0"/>
              <a:t>that customers want;</a:t>
            </a:r>
          </a:p>
          <a:p>
            <a:pPr marL="911915" indent="-911915"/>
            <a:r>
              <a:rPr lang="en-US" sz="3300" dirty="0" smtClean="0"/>
              <a:t>Change to adapt to customers’ changing wants and needs;</a:t>
            </a:r>
          </a:p>
          <a:p>
            <a:pPr marL="911915" indent="-911915"/>
            <a:r>
              <a:rPr lang="en-US" sz="3300" b="1" dirty="0" smtClean="0">
                <a:solidFill>
                  <a:srgbClr val="FF0000"/>
                </a:solidFill>
              </a:rPr>
              <a:t>Give value to their customers!</a:t>
            </a:r>
            <a:endParaRPr lang="en-US" sz="3300" b="1" dirty="0">
              <a:solidFill>
                <a:srgbClr val="FF0000"/>
              </a:solidFill>
            </a:endParaRPr>
          </a:p>
        </p:txBody>
      </p:sp>
      <p:sp>
        <p:nvSpPr>
          <p:cNvPr id="2" name="Title 1"/>
          <p:cNvSpPr>
            <a:spLocks noGrp="1"/>
          </p:cNvSpPr>
          <p:nvPr>
            <p:ph type="title"/>
          </p:nvPr>
        </p:nvSpPr>
        <p:spPr>
          <a:xfrm>
            <a:off x="0" y="606426"/>
            <a:ext cx="13003213" cy="1219199"/>
          </a:xfrm>
        </p:spPr>
        <p:txBody>
          <a:bodyPr>
            <a:normAutofit/>
          </a:bodyPr>
          <a:lstStyle/>
          <a:p>
            <a:pPr algn="ctr"/>
            <a:r>
              <a:rPr lang="en-US" sz="5400" dirty="0" smtClean="0">
                <a:solidFill>
                  <a:srgbClr val="1F62A7"/>
                </a:solidFill>
              </a:rPr>
              <a:t>Strong Businesses …</a:t>
            </a:r>
            <a:endParaRPr lang="en-US" sz="5400" dirty="0">
              <a:solidFill>
                <a:srgbClr val="1F62A7"/>
              </a:solidFill>
            </a:endParaRPr>
          </a:p>
        </p:txBody>
      </p:sp>
      <p:pic>
        <p:nvPicPr>
          <p:cNvPr id="38914" name="Picture 2" descr="http://glennpasch.com/wp-content/uploads/2013/03/customer-satisfaction.jpg"/>
          <p:cNvPicPr>
            <a:picLocks noChangeAspect="1" noChangeArrowheads="1"/>
          </p:cNvPicPr>
          <p:nvPr/>
        </p:nvPicPr>
        <p:blipFill>
          <a:blip r:embed="rId3"/>
          <a:srcRect/>
          <a:stretch>
            <a:fillRect/>
          </a:stretch>
        </p:blipFill>
        <p:spPr bwMode="auto">
          <a:xfrm>
            <a:off x="8044144" y="2663828"/>
            <a:ext cx="4530811" cy="4191001"/>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4206" y="1597025"/>
            <a:ext cx="11702892" cy="3352800"/>
          </a:xfrm>
        </p:spPr>
        <p:txBody>
          <a:bodyPr>
            <a:normAutofit/>
          </a:bodyPr>
          <a:lstStyle/>
          <a:p>
            <a:pPr>
              <a:spcBef>
                <a:spcPts val="0"/>
              </a:spcBef>
              <a:defRPr/>
            </a:pPr>
            <a:endParaRPr lang="en-US" sz="4000" i="1" dirty="0" smtClean="0">
              <a:latin typeface="Arial" pitchFamily="34" charset="0"/>
              <a:cs typeface="Arial" pitchFamily="34" charset="0"/>
            </a:endParaRPr>
          </a:p>
          <a:p>
            <a:pPr marL="327319" indent="-327319">
              <a:spcBef>
                <a:spcPts val="0"/>
              </a:spcBef>
              <a:defRPr/>
            </a:pPr>
            <a:r>
              <a:rPr lang="en-US" sz="3300" dirty="0" smtClean="0">
                <a:cs typeface="Arial" pitchFamily="34" charset="0"/>
              </a:rPr>
              <a:t>Consider members to be valued customers;</a:t>
            </a:r>
          </a:p>
          <a:p>
            <a:pPr marL="327319" indent="-327319">
              <a:spcBef>
                <a:spcPts val="0"/>
              </a:spcBef>
              <a:defRPr/>
            </a:pPr>
            <a:r>
              <a:rPr lang="en-US" sz="3300" dirty="0" smtClean="0">
                <a:cs typeface="Arial" pitchFamily="34" charset="0"/>
              </a:rPr>
              <a:t>Understand what members want and provide it;</a:t>
            </a:r>
          </a:p>
          <a:p>
            <a:pPr marL="327319" indent="-327319">
              <a:spcBef>
                <a:spcPts val="0"/>
              </a:spcBef>
              <a:defRPr/>
            </a:pPr>
            <a:r>
              <a:rPr lang="en-US" sz="3300" dirty="0" smtClean="0">
                <a:cs typeface="Arial" pitchFamily="34" charset="0"/>
              </a:rPr>
              <a:t>Get regular feedback from members;</a:t>
            </a:r>
          </a:p>
          <a:p>
            <a:pPr marL="327319" indent="-327319">
              <a:spcBef>
                <a:spcPts val="0"/>
              </a:spcBef>
              <a:defRPr/>
            </a:pPr>
            <a:r>
              <a:rPr lang="en-US" sz="3300" dirty="0" smtClean="0">
                <a:cs typeface="Arial" pitchFamily="34" charset="0"/>
              </a:rPr>
              <a:t>Change to accommodate members’ changing desires;</a:t>
            </a:r>
          </a:p>
          <a:p>
            <a:pPr marL="327319" indent="-327319">
              <a:spcBef>
                <a:spcPts val="0"/>
              </a:spcBef>
              <a:defRPr/>
            </a:pPr>
            <a:r>
              <a:rPr lang="en-US" sz="3300" dirty="0" smtClean="0">
                <a:cs typeface="Arial" pitchFamily="34" charset="0"/>
              </a:rPr>
              <a:t>Inspire and motivate members to participate.</a:t>
            </a:r>
          </a:p>
          <a:p>
            <a:endParaRPr lang="en-US" dirty="0"/>
          </a:p>
        </p:txBody>
      </p:sp>
      <p:sp>
        <p:nvSpPr>
          <p:cNvPr id="3" name="Title 2"/>
          <p:cNvSpPr>
            <a:spLocks noGrp="1"/>
          </p:cNvSpPr>
          <p:nvPr>
            <p:ph type="title"/>
          </p:nvPr>
        </p:nvSpPr>
        <p:spPr/>
        <p:txBody>
          <a:bodyPr>
            <a:normAutofit/>
          </a:bodyPr>
          <a:lstStyle/>
          <a:p>
            <a:pPr algn="ctr"/>
            <a:r>
              <a:rPr lang="en-US" sz="5400" dirty="0" smtClean="0">
                <a:solidFill>
                  <a:srgbClr val="1F62A7"/>
                </a:solidFill>
              </a:rPr>
              <a:t>Strong Rotary Clubs…</a:t>
            </a:r>
            <a:endParaRPr lang="en-US" sz="5400" dirty="0"/>
          </a:p>
        </p:txBody>
      </p:sp>
      <p:pic>
        <p:nvPicPr>
          <p:cNvPr id="4" name="Picture 4" descr="C:\Users\Bevin\Documents\Rotary\5 Rotary Coordinator\2011-02 RC Institute 2d\strong clubs\images\rotary_club_meeting3.JPG"/>
          <p:cNvPicPr>
            <a:picLocks noChangeAspect="1" noChangeArrowheads="1"/>
          </p:cNvPicPr>
          <p:nvPr/>
        </p:nvPicPr>
        <p:blipFill>
          <a:blip r:embed="rId2" cstate="print"/>
          <a:srcRect t="6657"/>
          <a:stretch>
            <a:fillRect/>
          </a:stretch>
        </p:blipFill>
        <p:spPr bwMode="auto">
          <a:xfrm>
            <a:off x="1167609" y="5178426"/>
            <a:ext cx="10378138" cy="3218110"/>
          </a:xfrm>
          <a:prstGeom prst="rect">
            <a:avLst/>
          </a:prstGeom>
          <a:noFill/>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7407" y="1901827"/>
            <a:ext cx="9448800" cy="6858001"/>
          </a:xfrm>
        </p:spPr>
        <p:txBody>
          <a:bodyPr>
            <a:normAutofit fontScale="47500" lnSpcReduction="20000"/>
          </a:bodyPr>
          <a:lstStyle/>
          <a:p>
            <a:pPr>
              <a:buNone/>
            </a:pPr>
            <a:r>
              <a:rPr lang="en-US" sz="2800" b="1" dirty="0" smtClean="0"/>
              <a:t>	</a:t>
            </a:r>
            <a:br>
              <a:rPr lang="en-US" sz="2800" b="1" dirty="0" smtClean="0"/>
            </a:br>
            <a:endParaRPr lang="en-US" sz="2800" dirty="0" smtClean="0"/>
          </a:p>
          <a:p>
            <a:pPr marL="514044" indent="-514044">
              <a:buFont typeface="+mj-lt"/>
              <a:buAutoNum type="arabicPeriod"/>
            </a:pPr>
            <a:r>
              <a:rPr lang="en-US" sz="5800" b="1" dirty="0" smtClean="0">
                <a:solidFill>
                  <a:srgbClr val="C00000"/>
                </a:solidFill>
              </a:rPr>
              <a:t>Members</a:t>
            </a:r>
            <a:r>
              <a:rPr lang="en-US" sz="5800" dirty="0" smtClean="0"/>
              <a:t> are a Rotary club’s customers! </a:t>
            </a:r>
            <a:br>
              <a:rPr lang="en-US" sz="5800" dirty="0" smtClean="0"/>
            </a:br>
            <a:endParaRPr lang="en-US" sz="5800" dirty="0" smtClean="0"/>
          </a:p>
          <a:p>
            <a:pPr marL="514044" indent="-514044">
              <a:buFont typeface="+mj-lt"/>
              <a:buAutoNum type="arabicPeriod"/>
            </a:pPr>
            <a:r>
              <a:rPr lang="en-US" sz="5800" dirty="0" smtClean="0"/>
              <a:t>Every member joins and stays in Rotary for a reason – to get or accomplish something (</a:t>
            </a:r>
            <a:r>
              <a:rPr lang="en-US" sz="5800" b="1" dirty="0" smtClean="0">
                <a:solidFill>
                  <a:srgbClr val="C00000"/>
                </a:solidFill>
              </a:rPr>
              <a:t>value</a:t>
            </a:r>
            <a:r>
              <a:rPr lang="en-US" sz="5800" dirty="0" smtClean="0"/>
              <a:t>)</a:t>
            </a:r>
            <a:r>
              <a:rPr lang="en-US" sz="5800" dirty="0" smtClean="0">
                <a:solidFill>
                  <a:srgbClr val="C00000"/>
                </a:solidFill>
              </a:rPr>
              <a:t> </a:t>
            </a:r>
            <a:r>
              <a:rPr lang="en-US" sz="5800" dirty="0" smtClean="0"/>
              <a:t>. </a:t>
            </a:r>
            <a:br>
              <a:rPr lang="en-US" sz="5800" dirty="0" smtClean="0"/>
            </a:br>
            <a:endParaRPr lang="en-US" sz="5800" dirty="0" smtClean="0"/>
          </a:p>
          <a:p>
            <a:pPr marL="512769" indent="-512769">
              <a:buAutoNum type="arabicPeriod" startAt="3"/>
            </a:pPr>
            <a:r>
              <a:rPr lang="en-US" sz="5800" dirty="0" smtClean="0"/>
              <a:t>Members remain in Rotary if they get what they want from it and leave if they don’t</a:t>
            </a:r>
            <a:r>
              <a:rPr lang="en-US" sz="5800" b="1" dirty="0" smtClean="0"/>
              <a:t>.</a:t>
            </a:r>
          </a:p>
          <a:p>
            <a:pPr marL="512769" indent="-512769">
              <a:buAutoNum type="arabicPeriod" startAt="3"/>
            </a:pPr>
            <a:endParaRPr lang="en-US" sz="5800" dirty="0" smtClean="0"/>
          </a:p>
          <a:p>
            <a:pPr marL="512769" indent="-512769">
              <a:buAutoNum type="arabicPeriod" startAt="3"/>
            </a:pPr>
            <a:r>
              <a:rPr lang="en-US" sz="5800" dirty="0" smtClean="0"/>
              <a:t>Club leaders must learn what their </a:t>
            </a:r>
            <a:r>
              <a:rPr lang="en-US" sz="5800" b="1" dirty="0" smtClean="0">
                <a:solidFill>
                  <a:srgbClr val="C00000"/>
                </a:solidFill>
              </a:rPr>
              <a:t>members</a:t>
            </a:r>
            <a:r>
              <a:rPr lang="en-US" sz="5800" dirty="0" smtClean="0"/>
              <a:t> want and provide it.</a:t>
            </a:r>
          </a:p>
          <a:p>
            <a:pPr marL="512769" indent="-512769">
              <a:buAutoNum type="arabicPeriod" startAt="3"/>
            </a:pPr>
            <a:endParaRPr lang="en-US" sz="5800" dirty="0" smtClean="0"/>
          </a:p>
          <a:p>
            <a:pPr marL="512769" indent="-512769">
              <a:buAutoNum type="arabicPeriod" startAt="3"/>
            </a:pPr>
            <a:r>
              <a:rPr lang="en-US" sz="5800" dirty="0" smtClean="0"/>
              <a:t>Clubs must continually self-evaluate and  be willing to change to ensure continued member satisfaction. </a:t>
            </a:r>
          </a:p>
        </p:txBody>
      </p:sp>
      <p:sp>
        <p:nvSpPr>
          <p:cNvPr id="2" name="Title 1"/>
          <p:cNvSpPr>
            <a:spLocks noGrp="1"/>
          </p:cNvSpPr>
          <p:nvPr>
            <p:ph type="title"/>
          </p:nvPr>
        </p:nvSpPr>
        <p:spPr>
          <a:xfrm>
            <a:off x="0" y="4"/>
            <a:ext cx="13003213" cy="1752599"/>
          </a:xfrm>
        </p:spPr>
        <p:txBody>
          <a:bodyPr>
            <a:normAutofit/>
          </a:bodyPr>
          <a:lstStyle/>
          <a:p>
            <a:pPr algn="ctr"/>
            <a:r>
              <a:rPr lang="en-US" sz="4400" dirty="0" smtClean="0">
                <a:solidFill>
                  <a:srgbClr val="1F62A7"/>
                </a:solidFill>
              </a:rPr>
              <a:t>Our Members Are Our Customers -</a:t>
            </a:r>
            <a:br>
              <a:rPr lang="en-US" sz="4400" dirty="0" smtClean="0">
                <a:solidFill>
                  <a:srgbClr val="1F62A7"/>
                </a:solidFill>
              </a:rPr>
            </a:br>
            <a:r>
              <a:rPr lang="en-US" sz="4400" dirty="0" smtClean="0">
                <a:solidFill>
                  <a:srgbClr val="1F62A7"/>
                </a:solidFill>
              </a:rPr>
              <a:t>The Basics</a:t>
            </a:r>
            <a:endParaRPr lang="en-US" sz="4400" dirty="0">
              <a:solidFill>
                <a:srgbClr val="1F62A7"/>
              </a:solidFill>
            </a:endParaRPr>
          </a:p>
        </p:txBody>
      </p:sp>
      <p:pic>
        <p:nvPicPr>
          <p:cNvPr id="35842" name="Picture 2" descr="http://oxvox.com/wp-content/uploads/2012/04/basics-blocks-iStock-300x256.jpg"/>
          <p:cNvPicPr>
            <a:picLocks noChangeAspect="1" noChangeArrowheads="1"/>
          </p:cNvPicPr>
          <p:nvPr/>
        </p:nvPicPr>
        <p:blipFill>
          <a:blip r:embed="rId2"/>
          <a:srcRect/>
          <a:stretch>
            <a:fillRect/>
          </a:stretch>
        </p:blipFill>
        <p:spPr bwMode="auto">
          <a:xfrm>
            <a:off x="24608" y="3121026"/>
            <a:ext cx="3505201" cy="3317917"/>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3806" y="2435225"/>
            <a:ext cx="10820400" cy="5181600"/>
          </a:xfrm>
        </p:spPr>
        <p:txBody>
          <a:bodyPr>
            <a:normAutofit fontScale="92500" lnSpcReduction="20000"/>
          </a:bodyPr>
          <a:lstStyle/>
          <a:p>
            <a:pPr algn="ctr">
              <a:buNone/>
            </a:pPr>
            <a:r>
              <a:rPr lang="en-US" sz="3600" b="1" dirty="0" smtClean="0"/>
              <a:t>May, 2012 - RI Board adopted the North American Membership Strategic Plan.</a:t>
            </a:r>
            <a:br>
              <a:rPr lang="en-US" sz="3600" b="1" dirty="0" smtClean="0"/>
            </a:br>
            <a:endParaRPr lang="en-US" sz="3600" b="1" dirty="0" smtClean="0"/>
          </a:p>
          <a:p>
            <a:pPr algn="ctr">
              <a:buNone/>
            </a:pPr>
            <a:r>
              <a:rPr lang="en-US" sz="3600" b="1" dirty="0" smtClean="0"/>
              <a:t>Its key principles:</a:t>
            </a:r>
            <a:br>
              <a:rPr lang="en-US" sz="3600" b="1" dirty="0" smtClean="0"/>
            </a:br>
            <a:endParaRPr lang="en-US" sz="3600" b="1" dirty="0" smtClean="0"/>
          </a:p>
          <a:p>
            <a:r>
              <a:rPr lang="en-US" sz="2800" dirty="0" smtClean="0"/>
              <a:t>Members – </a:t>
            </a:r>
            <a:r>
              <a:rPr lang="en-US" sz="2800" b="1" dirty="0" smtClean="0"/>
              <a:t>Rotarians - are Rotary’s </a:t>
            </a:r>
            <a:r>
              <a:rPr lang="en-US" sz="2800" b="1" dirty="0" smtClean="0">
                <a:solidFill>
                  <a:srgbClr val="FF0000"/>
                </a:solidFill>
              </a:rPr>
              <a:t>“customers”</a:t>
            </a:r>
          </a:p>
          <a:p>
            <a:r>
              <a:rPr lang="en-US" sz="2800" dirty="0" smtClean="0"/>
              <a:t>Increased </a:t>
            </a:r>
            <a:r>
              <a:rPr lang="en-US" sz="2800" b="1" u="sng" dirty="0" smtClean="0">
                <a:solidFill>
                  <a:srgbClr val="FF0000"/>
                </a:solidFill>
              </a:rPr>
              <a:t>member satisfaction </a:t>
            </a:r>
            <a:r>
              <a:rPr lang="en-US" sz="2800" dirty="0" smtClean="0"/>
              <a:t>will increase </a:t>
            </a:r>
            <a:r>
              <a:rPr lang="en-US" sz="2800" u="sng" dirty="0" smtClean="0"/>
              <a:t>retention</a:t>
            </a:r>
            <a:r>
              <a:rPr lang="en-US" sz="2800" dirty="0" smtClean="0"/>
              <a:t> and in turn </a:t>
            </a:r>
            <a:r>
              <a:rPr lang="en-US" sz="2800" u="sng" dirty="0" smtClean="0"/>
              <a:t>attract</a:t>
            </a:r>
            <a:r>
              <a:rPr lang="en-US" sz="2800" dirty="0" smtClean="0"/>
              <a:t> new members</a:t>
            </a:r>
          </a:p>
          <a:p>
            <a:r>
              <a:rPr lang="en-US" sz="2800" dirty="0" smtClean="0"/>
              <a:t>Focus on and promote the significant benefits exclusive to Rotary membership (i.e. </a:t>
            </a:r>
            <a:r>
              <a:rPr lang="en-US" sz="2800" b="1" u="sng" dirty="0" smtClean="0">
                <a:solidFill>
                  <a:srgbClr val="FF0000"/>
                </a:solidFill>
              </a:rPr>
              <a:t>value</a:t>
            </a:r>
            <a:r>
              <a:rPr lang="en-US" sz="2800" i="1" dirty="0" smtClean="0"/>
              <a:t>)</a:t>
            </a:r>
            <a:endParaRPr lang="en-US" sz="2800" dirty="0" smtClean="0"/>
          </a:p>
          <a:p>
            <a:r>
              <a:rPr lang="en-US" sz="2800" dirty="0" smtClean="0"/>
              <a:t>Regularly assess member satisfaction and </a:t>
            </a:r>
            <a:r>
              <a:rPr lang="en-US" sz="2800" b="1" u="sng" dirty="0" smtClean="0">
                <a:solidFill>
                  <a:srgbClr val="FF0000"/>
                </a:solidFill>
              </a:rPr>
              <a:t>implement changes </a:t>
            </a:r>
            <a:r>
              <a:rPr lang="en-US" sz="2800" dirty="0" smtClean="0"/>
              <a:t>necessary to increase satisfaction.</a:t>
            </a:r>
            <a:endParaRPr lang="en-US" sz="2800" dirty="0"/>
          </a:p>
        </p:txBody>
      </p:sp>
      <p:sp>
        <p:nvSpPr>
          <p:cNvPr id="2" name="Title 1"/>
          <p:cNvSpPr>
            <a:spLocks noGrp="1"/>
          </p:cNvSpPr>
          <p:nvPr>
            <p:ph type="title"/>
          </p:nvPr>
        </p:nvSpPr>
        <p:spPr>
          <a:xfrm>
            <a:off x="0" y="682626"/>
            <a:ext cx="13003213" cy="1219199"/>
          </a:xfrm>
        </p:spPr>
        <p:txBody>
          <a:bodyPr>
            <a:normAutofit/>
          </a:bodyPr>
          <a:lstStyle/>
          <a:p>
            <a:pPr algn="ctr"/>
            <a:r>
              <a:rPr lang="en-US" sz="4400" dirty="0" smtClean="0">
                <a:solidFill>
                  <a:srgbClr val="C00000"/>
                </a:solidFill>
              </a:rPr>
              <a:t>It’s Official!</a:t>
            </a:r>
            <a:endParaRPr lang="en-US" sz="4400" dirty="0">
              <a:solidFill>
                <a:srgbClr val="C00000"/>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9007" y="301628"/>
            <a:ext cx="9220200" cy="3809999"/>
          </a:xfrm>
        </p:spPr>
        <p:txBody>
          <a:bodyPr/>
          <a:lstStyle/>
          <a:p>
            <a:pPr algn="ctr">
              <a:buNone/>
            </a:pPr>
            <a:r>
              <a:rPr lang="en-US" dirty="0" smtClean="0"/>
              <a:t/>
            </a:r>
            <a:br>
              <a:rPr lang="en-US" dirty="0" smtClean="0"/>
            </a:br>
            <a:r>
              <a:rPr lang="en-US" sz="5400" i="1" dirty="0" smtClean="0">
                <a:solidFill>
                  <a:schemeClr val="bg1"/>
                </a:solidFill>
              </a:rPr>
              <a:t>“</a:t>
            </a:r>
            <a:r>
              <a:rPr lang="en-US" sz="5400" b="1" i="1" dirty="0" smtClean="0">
                <a:solidFill>
                  <a:schemeClr val="bg1"/>
                </a:solidFill>
              </a:rPr>
              <a:t>The Value Proposition”</a:t>
            </a:r>
            <a:endParaRPr lang="en-US" sz="5400" b="1" dirty="0" smtClean="0">
              <a:solidFill>
                <a:schemeClr val="bg1"/>
              </a:solidFill>
            </a:endParaRPr>
          </a:p>
        </p:txBody>
      </p:sp>
      <p:sp>
        <p:nvSpPr>
          <p:cNvPr id="2" name="Title 1"/>
          <p:cNvSpPr>
            <a:spLocks noGrp="1"/>
          </p:cNvSpPr>
          <p:nvPr>
            <p:ph type="title"/>
          </p:nvPr>
        </p:nvSpPr>
        <p:spPr>
          <a:xfrm>
            <a:off x="0" y="1063626"/>
            <a:ext cx="13003213" cy="1219199"/>
          </a:xfrm>
        </p:spPr>
        <p:txBody>
          <a:bodyPr/>
          <a:lstStyle/>
          <a:p>
            <a:pPr algn="ctr"/>
            <a:r>
              <a:rPr lang="en-US" sz="4800" i="1" dirty="0" smtClean="0">
                <a:solidFill>
                  <a:srgbClr val="1F62A7"/>
                </a:solidFill>
              </a:rPr>
              <a:t>INTRODUCING…</a:t>
            </a:r>
            <a:endParaRPr lang="en-US" sz="4800" i="1" dirty="0">
              <a:solidFill>
                <a:srgbClr val="1F62A7"/>
              </a:solidFill>
            </a:endParaRPr>
          </a:p>
        </p:txBody>
      </p:sp>
      <p:pic>
        <p:nvPicPr>
          <p:cNvPr id="1026" name="Picture 2" descr="http://t0.gstatic.com/images?q=tbn:ANd9GcRZDgW8UN_7_k_8g9tx6KiY04-rvpOTXudkzssZwLAP7XmZPIM00Q"/>
          <p:cNvPicPr>
            <a:picLocks noChangeAspect="1" noChangeArrowheads="1"/>
          </p:cNvPicPr>
          <p:nvPr/>
        </p:nvPicPr>
        <p:blipFill>
          <a:blip r:embed="rId2"/>
          <a:srcRect/>
          <a:stretch>
            <a:fillRect/>
          </a:stretch>
        </p:blipFill>
        <p:spPr bwMode="auto">
          <a:xfrm>
            <a:off x="1853409" y="2359025"/>
            <a:ext cx="9296400" cy="5445125"/>
          </a:xfrm>
          <a:prstGeom prst="rect">
            <a:avLst/>
          </a:prstGeom>
          <a:noFill/>
        </p:spPr>
      </p:pic>
      <p:sp>
        <p:nvSpPr>
          <p:cNvPr id="6" name="TextBox 5"/>
          <p:cNvSpPr txBox="1"/>
          <p:nvPr/>
        </p:nvSpPr>
        <p:spPr>
          <a:xfrm>
            <a:off x="3225006" y="5405299"/>
            <a:ext cx="6629400" cy="1754326"/>
          </a:xfrm>
          <a:prstGeom prst="rect">
            <a:avLst/>
          </a:prstGeom>
          <a:noFill/>
        </p:spPr>
        <p:txBody>
          <a:bodyPr wrap="square" lIns="91410" tIns="45703" rIns="91410" bIns="45703" rtlCol="0">
            <a:spAutoFit/>
          </a:bodyPr>
          <a:lstStyle/>
          <a:p>
            <a:pPr algn="ctr"/>
            <a:r>
              <a:rPr lang="en-US" sz="5400" b="1" dirty="0" smtClean="0">
                <a:solidFill>
                  <a:schemeClr val="bg1"/>
                </a:solidFill>
                <a:latin typeface="+mn-lt"/>
              </a:rPr>
              <a:t>The “Value Proposition”</a:t>
            </a:r>
            <a:endParaRPr lang="en-US" sz="5400" b="1" dirty="0">
              <a:solidFill>
                <a:schemeClr val="bg1"/>
              </a:solidFill>
              <a:latin typeface="+mn-lt"/>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0207" y="1520827"/>
            <a:ext cx="10083008" cy="7391399"/>
          </a:xfrm>
        </p:spPr>
        <p:txBody>
          <a:bodyPr>
            <a:normAutofit/>
          </a:bodyPr>
          <a:lstStyle/>
          <a:p>
            <a:pPr marL="670111" indent="-514166">
              <a:buFont typeface="+mj-lt"/>
              <a:buAutoNum type="arabicPeriod"/>
            </a:pPr>
            <a:r>
              <a:rPr lang="en-US" sz="2400" dirty="0" smtClean="0"/>
              <a:t>Rotary asks members to give of their time (attendance and participation) and money (dues, Foundation support, etc.).    </a:t>
            </a:r>
            <a:r>
              <a:rPr lang="en-US" sz="2400" b="1" dirty="0" smtClean="0">
                <a:solidFill>
                  <a:srgbClr val="C00000"/>
                </a:solidFill>
              </a:rPr>
              <a:t>They expect something of value in return</a:t>
            </a:r>
            <a:r>
              <a:rPr lang="en-US" sz="2400" dirty="0" smtClean="0">
                <a:solidFill>
                  <a:srgbClr val="C00000"/>
                </a:solidFill>
              </a:rPr>
              <a:t>.</a:t>
            </a:r>
            <a:br>
              <a:rPr lang="en-US" sz="2400" dirty="0" smtClean="0">
                <a:solidFill>
                  <a:srgbClr val="C00000"/>
                </a:solidFill>
              </a:rPr>
            </a:br>
            <a:endParaRPr lang="en-US" sz="2400" dirty="0" smtClean="0">
              <a:solidFill>
                <a:srgbClr val="C00000"/>
              </a:solidFill>
            </a:endParaRPr>
          </a:p>
          <a:p>
            <a:pPr marL="670111" indent="-514166">
              <a:buFont typeface="+mj-lt"/>
              <a:buAutoNum type="arabicPeriod"/>
            </a:pPr>
            <a:r>
              <a:rPr lang="en-US" sz="2400" dirty="0" smtClean="0"/>
              <a:t>Members leave Rotary when they don’t see a sufficient </a:t>
            </a:r>
            <a:r>
              <a:rPr lang="en-US" sz="2400" u="sng" dirty="0" smtClean="0"/>
              <a:t>value</a:t>
            </a:r>
            <a:r>
              <a:rPr lang="en-US" sz="2400" dirty="0" smtClean="0"/>
              <a:t> </a:t>
            </a:r>
            <a:br>
              <a:rPr lang="en-US" sz="2400" dirty="0" smtClean="0"/>
            </a:br>
            <a:r>
              <a:rPr lang="en-US" sz="2400" dirty="0" smtClean="0"/>
              <a:t>in membership to justify their commitment of time and money. </a:t>
            </a:r>
            <a:r>
              <a:rPr lang="en-US" sz="3600" dirty="0" smtClean="0"/>
              <a:t/>
            </a:r>
            <a:br>
              <a:rPr lang="en-US" sz="3600" dirty="0" smtClean="0"/>
            </a:br>
            <a:endParaRPr lang="en-US" sz="3600" dirty="0" smtClean="0"/>
          </a:p>
          <a:p>
            <a:pPr marL="670111" indent="-514166">
              <a:buFont typeface="+mj-lt"/>
              <a:buAutoNum type="arabicPeriod"/>
            </a:pPr>
            <a:r>
              <a:rPr lang="en-US" sz="2400" dirty="0" smtClean="0"/>
              <a:t>To attract and retain members, Clubs must provide members with the value they seek.</a:t>
            </a:r>
            <a:br>
              <a:rPr lang="en-US" sz="2400" dirty="0" smtClean="0"/>
            </a:br>
            <a:endParaRPr lang="en-US" sz="2400" dirty="0" smtClean="0"/>
          </a:p>
          <a:p>
            <a:pPr marL="670111" indent="-514166">
              <a:buFont typeface="+mj-lt"/>
              <a:buAutoNum type="arabicPeriod"/>
            </a:pPr>
            <a:r>
              <a:rPr lang="en-US" sz="2400" dirty="0" smtClean="0"/>
              <a:t>Clubs grow when leadership: </a:t>
            </a:r>
          </a:p>
          <a:p>
            <a:pPr lvl="1">
              <a:buFont typeface="Courier New" pitchFamily="49" charset="0"/>
              <a:buChar char="o"/>
            </a:pPr>
            <a:r>
              <a:rPr lang="en-US" sz="2400" dirty="0" smtClean="0"/>
              <a:t>is aware of what members want; </a:t>
            </a:r>
            <a:r>
              <a:rPr lang="en-US" sz="2400" i="1" dirty="0" smtClean="0">
                <a:solidFill>
                  <a:srgbClr val="C00000"/>
                </a:solidFill>
              </a:rPr>
              <a:t>and</a:t>
            </a:r>
          </a:p>
          <a:p>
            <a:pPr lvl="1">
              <a:buFont typeface="Courier New" pitchFamily="49" charset="0"/>
              <a:buChar char="o"/>
            </a:pPr>
            <a:r>
              <a:rPr lang="en-US" sz="2400" dirty="0" smtClean="0"/>
              <a:t>gives members what they want from Rotary; </a:t>
            </a:r>
            <a:r>
              <a:rPr lang="en-US" sz="2400" i="1" dirty="0" smtClean="0">
                <a:solidFill>
                  <a:srgbClr val="C00000"/>
                </a:solidFill>
              </a:rPr>
              <a:t>and</a:t>
            </a:r>
          </a:p>
          <a:p>
            <a:pPr lvl="1">
              <a:buFont typeface="Courier New" pitchFamily="49" charset="0"/>
              <a:buChar char="o"/>
            </a:pPr>
            <a:r>
              <a:rPr lang="en-US" sz="2400" dirty="0" smtClean="0"/>
              <a:t>has the courage to make changes necessary to keep members involved in and excited about Rotary.</a:t>
            </a:r>
          </a:p>
          <a:p>
            <a:pPr marL="670111" indent="-514166">
              <a:buFont typeface="+mj-lt"/>
              <a:buAutoNum type="arabicPeriod"/>
            </a:pPr>
            <a:endParaRPr lang="en-US" sz="3100" dirty="0" smtClean="0">
              <a:solidFill>
                <a:srgbClr val="C00000"/>
              </a:solidFill>
            </a:endParaRPr>
          </a:p>
          <a:p>
            <a:pPr marL="670111" indent="-514166">
              <a:buAutoNum type="arabicPeriod"/>
            </a:pPr>
            <a:endParaRPr lang="en-US" sz="2000" dirty="0"/>
          </a:p>
        </p:txBody>
      </p:sp>
      <p:sp>
        <p:nvSpPr>
          <p:cNvPr id="2" name="Title 1"/>
          <p:cNvSpPr>
            <a:spLocks noGrp="1"/>
          </p:cNvSpPr>
          <p:nvPr>
            <p:ph type="title"/>
          </p:nvPr>
        </p:nvSpPr>
        <p:spPr>
          <a:xfrm>
            <a:off x="0" y="606426"/>
            <a:ext cx="13003213" cy="914400"/>
          </a:xfrm>
        </p:spPr>
        <p:txBody>
          <a:bodyPr>
            <a:normAutofit fontScale="90000"/>
          </a:bodyPr>
          <a:lstStyle/>
          <a:p>
            <a:pPr algn="ctr"/>
            <a:r>
              <a:rPr lang="en-US" sz="4400" dirty="0" smtClean="0">
                <a:solidFill>
                  <a:srgbClr val="1F62A7"/>
                </a:solidFill>
              </a:rPr>
              <a:t>What the Heck is a Value Proposition?</a:t>
            </a:r>
            <a:r>
              <a:rPr lang="en-US" sz="4400" dirty="0" smtClean="0"/>
              <a:t/>
            </a:r>
            <a:br>
              <a:rPr lang="en-US" sz="4400" dirty="0" smtClean="0"/>
            </a:br>
            <a:endParaRPr lang="en-US" sz="4400" dirty="0"/>
          </a:p>
        </p:txBody>
      </p:sp>
      <p:pic>
        <p:nvPicPr>
          <p:cNvPr id="19458" name="Picture 2" descr="http://www.bouldersnaturalanimal.com/wp-content/uploads/valueadded.gif"/>
          <p:cNvPicPr>
            <a:picLocks noChangeAspect="1" noChangeArrowheads="1"/>
          </p:cNvPicPr>
          <p:nvPr/>
        </p:nvPicPr>
        <p:blipFill>
          <a:blip r:embed="rId2"/>
          <a:srcRect/>
          <a:stretch>
            <a:fillRect/>
          </a:stretch>
        </p:blipFill>
        <p:spPr bwMode="auto">
          <a:xfrm>
            <a:off x="177009" y="2892428"/>
            <a:ext cx="3048803" cy="3200403"/>
          </a:xfrm>
          <a:prstGeom prst="rect">
            <a:avLst/>
          </a:prstGeom>
          <a:noFill/>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9406" y="2663827"/>
            <a:ext cx="11702892" cy="6432734"/>
          </a:xfrm>
        </p:spPr>
        <p:txBody>
          <a:bodyPr/>
          <a:lstStyle/>
          <a:p>
            <a:pPr algn="ctr">
              <a:buNone/>
            </a:pPr>
            <a:r>
              <a:rPr lang="en-US" b="1" dirty="0" smtClean="0"/>
              <a:t>Time?</a:t>
            </a:r>
          </a:p>
          <a:p>
            <a:pPr algn="ctr"/>
            <a:endParaRPr lang="en-US" b="1" dirty="0" smtClean="0"/>
          </a:p>
          <a:p>
            <a:pPr algn="ctr">
              <a:buNone/>
            </a:pPr>
            <a:r>
              <a:rPr lang="en-US" b="1" dirty="0" smtClean="0"/>
              <a:t>Money?</a:t>
            </a:r>
            <a:endParaRPr lang="en-US" b="1"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17</a:t>
            </a:fld>
            <a:endParaRPr kumimoji="0" lang="en-US"/>
          </a:p>
        </p:txBody>
      </p:sp>
      <p:sp>
        <p:nvSpPr>
          <p:cNvPr id="5" name="Title 4"/>
          <p:cNvSpPr>
            <a:spLocks noGrp="1"/>
          </p:cNvSpPr>
          <p:nvPr>
            <p:ph type="title"/>
          </p:nvPr>
        </p:nvSpPr>
        <p:spPr/>
        <p:txBody>
          <a:bodyPr>
            <a:normAutofit/>
          </a:bodyPr>
          <a:lstStyle/>
          <a:p>
            <a:pPr algn="ctr"/>
            <a:r>
              <a:rPr lang="en-US" sz="4800" dirty="0" smtClean="0">
                <a:solidFill>
                  <a:srgbClr val="3852FF"/>
                </a:solidFill>
              </a:rPr>
              <a:t>Why Do Members Leave?</a:t>
            </a:r>
            <a:endParaRPr lang="en-US" sz="4800" dirty="0">
              <a:solidFill>
                <a:srgbClr val="3852FF"/>
              </a:solidFill>
            </a:endParaRPr>
          </a:p>
        </p:txBody>
      </p:sp>
      <p:sp>
        <p:nvSpPr>
          <p:cNvPr id="6" name="Rectangle 5"/>
          <p:cNvSpPr/>
          <p:nvPr/>
        </p:nvSpPr>
        <p:spPr>
          <a:xfrm>
            <a:off x="1472406" y="5483225"/>
            <a:ext cx="9448800" cy="1908180"/>
          </a:xfrm>
          <a:prstGeom prst="rect">
            <a:avLst/>
          </a:prstGeom>
        </p:spPr>
        <p:txBody>
          <a:bodyPr wrap="square" lIns="91410" tIns="45703" rIns="91410" bIns="45703">
            <a:spAutoFit/>
          </a:bodyPr>
          <a:lstStyle/>
          <a:p>
            <a:pPr marL="670111" indent="-514166" algn="just"/>
            <a:r>
              <a:rPr lang="en-US" b="1" dirty="0" smtClean="0">
                <a:solidFill>
                  <a:srgbClr val="FF0000"/>
                </a:solidFill>
              </a:rPr>
              <a:t>	</a:t>
            </a:r>
            <a:r>
              <a:rPr lang="en-US" sz="2800" b="1" dirty="0" smtClean="0">
                <a:solidFill>
                  <a:srgbClr val="FF0000"/>
                </a:solidFill>
              </a:rPr>
              <a:t>“Membership is gained and retained when the </a:t>
            </a:r>
            <a:r>
              <a:rPr lang="en-US" sz="2800" b="1" u="sng" dirty="0" smtClean="0">
                <a:solidFill>
                  <a:srgbClr val="FF0000"/>
                </a:solidFill>
              </a:rPr>
              <a:t>value</a:t>
            </a:r>
            <a:r>
              <a:rPr lang="en-US" sz="2800" b="1" dirty="0" smtClean="0">
                <a:solidFill>
                  <a:srgbClr val="FF0000"/>
                </a:solidFill>
              </a:rPr>
              <a:t> of membership to the Rotarian exceeds the </a:t>
            </a:r>
            <a:r>
              <a:rPr lang="en-US" sz="2800" b="1" u="sng" dirty="0" smtClean="0">
                <a:solidFill>
                  <a:srgbClr val="FF0000"/>
                </a:solidFill>
              </a:rPr>
              <a:t>cost</a:t>
            </a:r>
            <a:r>
              <a:rPr lang="en-US" sz="2800" b="1" dirty="0" smtClean="0">
                <a:solidFill>
                  <a:srgbClr val="FF0000"/>
                </a:solidFill>
              </a:rPr>
              <a:t> of membership.”</a:t>
            </a:r>
          </a:p>
          <a:p>
            <a:pPr>
              <a:buNone/>
            </a:pPr>
            <a:r>
              <a:rPr lang="en-US" sz="1400" dirty="0" smtClean="0"/>
              <a:t>		                                                                        </a:t>
            </a:r>
          </a:p>
          <a:p>
            <a:pPr algn="r">
              <a:buNone/>
            </a:pPr>
            <a:r>
              <a:rPr lang="en-US" sz="1400" dirty="0" smtClean="0"/>
              <a:t>  </a:t>
            </a:r>
            <a:r>
              <a:rPr lang="en-US" sz="2000" dirty="0" smtClean="0"/>
              <a:t>PDG John Adams, RID 6740</a:t>
            </a:r>
            <a:endParaRPr lang="en-US" sz="2000"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a:t>
            </a:r>
          </a:p>
          <a:p>
            <a:pPr>
              <a:buNone/>
            </a:pPr>
            <a:endParaRPr lang="en-US"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18</a:t>
            </a:fld>
            <a:endParaRPr kumimoji="0" lang="en-US"/>
          </a:p>
        </p:txBody>
      </p:sp>
      <p:sp>
        <p:nvSpPr>
          <p:cNvPr id="5" name="Title 4"/>
          <p:cNvSpPr>
            <a:spLocks noGrp="1"/>
          </p:cNvSpPr>
          <p:nvPr>
            <p:ph type="title"/>
          </p:nvPr>
        </p:nvSpPr>
        <p:spPr/>
        <p:txBody>
          <a:bodyPr>
            <a:normAutofit/>
          </a:bodyPr>
          <a:lstStyle/>
          <a:p>
            <a:r>
              <a:rPr lang="en-US" sz="4800" dirty="0" smtClean="0">
                <a:solidFill>
                  <a:srgbClr val="3852FF"/>
                </a:solidFill>
              </a:rPr>
              <a:t>What is </a:t>
            </a:r>
            <a:r>
              <a:rPr lang="en-US" sz="4800" u="sng" dirty="0" smtClean="0">
                <a:solidFill>
                  <a:srgbClr val="3852FF"/>
                </a:solidFill>
              </a:rPr>
              <a:t>Your</a:t>
            </a:r>
            <a:r>
              <a:rPr lang="en-US" sz="4800" dirty="0" smtClean="0">
                <a:solidFill>
                  <a:srgbClr val="3852FF"/>
                </a:solidFill>
              </a:rPr>
              <a:t> Club’s Value Proposition?</a:t>
            </a:r>
            <a:endParaRPr lang="en-US" sz="4800" dirty="0">
              <a:solidFill>
                <a:srgbClr val="3852FF"/>
              </a:solidFill>
            </a:endParaRPr>
          </a:p>
        </p:txBody>
      </p:sp>
      <p:pic>
        <p:nvPicPr>
          <p:cNvPr id="99330" name="Picture 2" descr="C:\Users\Brent's PC\Downloads\20071013_US_034.jpg"/>
          <p:cNvPicPr>
            <a:picLocks noChangeAspect="1" noChangeArrowheads="1"/>
          </p:cNvPicPr>
          <p:nvPr/>
        </p:nvPicPr>
        <p:blipFill>
          <a:blip r:embed="rId2"/>
          <a:srcRect l="7800" t="900" r="7200" b="7200"/>
          <a:stretch>
            <a:fillRect/>
          </a:stretch>
        </p:blipFill>
        <p:spPr bwMode="auto">
          <a:xfrm>
            <a:off x="329410" y="2587625"/>
            <a:ext cx="4068119" cy="2932234"/>
          </a:xfrm>
          <a:prstGeom prst="rect">
            <a:avLst/>
          </a:prstGeom>
          <a:noFill/>
        </p:spPr>
      </p:pic>
      <p:pic>
        <p:nvPicPr>
          <p:cNvPr id="99331" name="Picture 3" descr="C:\Users\Brent's PC\Downloads\20060618_RO_143.jpg"/>
          <p:cNvPicPr>
            <a:picLocks noChangeAspect="1" noChangeArrowheads="1"/>
          </p:cNvPicPr>
          <p:nvPr/>
        </p:nvPicPr>
        <p:blipFill>
          <a:blip r:embed="rId3"/>
          <a:srcRect l="7800" t="900" r="2400" b="2700"/>
          <a:stretch>
            <a:fillRect/>
          </a:stretch>
        </p:blipFill>
        <p:spPr bwMode="auto">
          <a:xfrm>
            <a:off x="5053806" y="5711825"/>
            <a:ext cx="4471936" cy="3200400"/>
          </a:xfrm>
          <a:prstGeom prst="rect">
            <a:avLst/>
          </a:prstGeom>
          <a:noFill/>
        </p:spPr>
      </p:pic>
      <p:pic>
        <p:nvPicPr>
          <p:cNvPr id="99334" name="Picture 6" descr="Image"/>
          <p:cNvPicPr>
            <a:picLocks noChangeAspect="1" noChangeArrowheads="1"/>
          </p:cNvPicPr>
          <p:nvPr/>
        </p:nvPicPr>
        <p:blipFill>
          <a:blip r:embed="rId4"/>
          <a:srcRect l="17391" t="10492" r="27826"/>
          <a:stretch>
            <a:fillRect/>
          </a:stretch>
        </p:blipFill>
        <p:spPr bwMode="auto">
          <a:xfrm>
            <a:off x="10159210" y="6016628"/>
            <a:ext cx="2199387" cy="2372549"/>
          </a:xfrm>
          <a:prstGeom prst="rect">
            <a:avLst/>
          </a:prstGeom>
          <a:noFill/>
        </p:spPr>
      </p:pic>
      <p:pic>
        <p:nvPicPr>
          <p:cNvPr id="99336" name="Picture 8" descr="Image"/>
          <p:cNvPicPr>
            <a:picLocks noChangeAspect="1" noChangeArrowheads="1"/>
          </p:cNvPicPr>
          <p:nvPr/>
        </p:nvPicPr>
        <p:blipFill>
          <a:blip r:embed="rId5"/>
          <a:srcRect l="12152" t="24000" r="15190" b="12000"/>
          <a:stretch>
            <a:fillRect/>
          </a:stretch>
        </p:blipFill>
        <p:spPr bwMode="auto">
          <a:xfrm>
            <a:off x="329406" y="6321425"/>
            <a:ext cx="4120332" cy="1828800"/>
          </a:xfrm>
          <a:prstGeom prst="rect">
            <a:avLst/>
          </a:prstGeom>
          <a:noFill/>
        </p:spPr>
      </p:pic>
      <p:pic>
        <p:nvPicPr>
          <p:cNvPr id="99338" name="Picture 10" descr="http://www.uarotary.org/wp-content/gallery/archived-photos/volunteering-at-west-broad-elementary.jpg"/>
          <p:cNvPicPr>
            <a:picLocks noChangeAspect="1" noChangeArrowheads="1"/>
          </p:cNvPicPr>
          <p:nvPr/>
        </p:nvPicPr>
        <p:blipFill>
          <a:blip r:embed="rId6"/>
          <a:srcRect l="4320" t="28624" r="28800"/>
          <a:stretch>
            <a:fillRect/>
          </a:stretch>
        </p:blipFill>
        <p:spPr bwMode="auto">
          <a:xfrm>
            <a:off x="8711406" y="2282825"/>
            <a:ext cx="3821116" cy="2667000"/>
          </a:xfrm>
          <a:prstGeom prst="rect">
            <a:avLst/>
          </a:prstGeom>
          <a:noFill/>
        </p:spPr>
      </p:pic>
      <p:pic>
        <p:nvPicPr>
          <p:cNvPr id="12" name="Picture 2" descr="photo"/>
          <p:cNvPicPr>
            <a:picLocks noChangeAspect="1" noChangeArrowheads="1"/>
          </p:cNvPicPr>
          <p:nvPr/>
        </p:nvPicPr>
        <p:blipFill>
          <a:blip r:embed="rId7"/>
          <a:srcRect l="13964" r="12218"/>
          <a:stretch>
            <a:fillRect/>
          </a:stretch>
        </p:blipFill>
        <p:spPr bwMode="auto">
          <a:xfrm>
            <a:off x="4520408" y="1673227"/>
            <a:ext cx="3937329" cy="3200400"/>
          </a:xfrm>
          <a:prstGeom prst="rect">
            <a:avLst/>
          </a:prstGeom>
          <a:noFill/>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3753061" y="2587625"/>
            <a:ext cx="5567948" cy="3733799"/>
          </a:xfrm>
          <a:prstGeom prst="rect">
            <a:avLst/>
          </a:prstGeom>
          <a:noFill/>
          <a:ln w="9525">
            <a:noFill/>
            <a:miter lim="800000"/>
            <a:headEnd/>
            <a:tailEnd/>
          </a:ln>
        </p:spPr>
      </p:pic>
      <p:sp>
        <p:nvSpPr>
          <p:cNvPr id="2" name="Title 1"/>
          <p:cNvSpPr>
            <a:spLocks noGrp="1"/>
          </p:cNvSpPr>
          <p:nvPr>
            <p:ph type="title"/>
          </p:nvPr>
        </p:nvSpPr>
        <p:spPr>
          <a:xfrm>
            <a:off x="0" y="1063626"/>
            <a:ext cx="13003213" cy="1219199"/>
          </a:xfrm>
        </p:spPr>
        <p:txBody>
          <a:bodyPr/>
          <a:lstStyle/>
          <a:p>
            <a:pPr algn="ctr"/>
            <a:r>
              <a:rPr lang="en-US" sz="4400" dirty="0" smtClean="0">
                <a:solidFill>
                  <a:srgbClr val="3852FF"/>
                </a:solidFill>
              </a:rPr>
              <a:t>Who/What Are Rotary’s Competitors?</a:t>
            </a:r>
            <a:endParaRPr lang="en-US" sz="4400" dirty="0">
              <a:solidFill>
                <a:srgbClr val="3852FF"/>
              </a:solidFill>
            </a:endParaRPr>
          </a:p>
        </p:txBody>
      </p:sp>
      <p:sp>
        <p:nvSpPr>
          <p:cNvPr id="4" name="TextBox 3"/>
          <p:cNvSpPr txBox="1"/>
          <p:nvPr/>
        </p:nvSpPr>
        <p:spPr>
          <a:xfrm>
            <a:off x="4373990" y="6702432"/>
            <a:ext cx="4942378" cy="707887"/>
          </a:xfrm>
          <a:prstGeom prst="rect">
            <a:avLst/>
          </a:prstGeom>
          <a:noFill/>
        </p:spPr>
        <p:txBody>
          <a:bodyPr wrap="none" lIns="91390" tIns="45692" rIns="91390" bIns="45692" rtlCol="0">
            <a:spAutoFit/>
          </a:bodyPr>
          <a:lstStyle/>
          <a:p>
            <a:r>
              <a:rPr lang="en-US" sz="4000" b="1" dirty="0" smtClean="0"/>
              <a:t>Not what you think!</a:t>
            </a:r>
            <a:endParaRPr lang="en-US" sz="4000" b="1" dirty="0"/>
          </a:p>
        </p:txBody>
      </p:sp>
    </p:spTree>
  </p:cSld>
  <p:clrMapOvr>
    <a:masterClrMapping/>
  </p:clrMapOvr>
  <p:transition advTm="2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2806" y="606424"/>
            <a:ext cx="11049000" cy="1447801"/>
          </a:xfrm>
        </p:spPr>
        <p:txBody>
          <a:bodyPr>
            <a:normAutofit/>
          </a:bodyPr>
          <a:lstStyle/>
          <a:p>
            <a:pPr algn="ctr"/>
            <a:r>
              <a:rPr lang="en-US" sz="4400" dirty="0" smtClean="0">
                <a:solidFill>
                  <a:srgbClr val="0070C0"/>
                </a:solidFill>
              </a:rPr>
              <a:t>Change</a:t>
            </a:r>
            <a:endParaRPr lang="en-US" sz="4400" dirty="0">
              <a:solidFill>
                <a:srgbClr val="0070C0"/>
              </a:solidFill>
            </a:endParaRPr>
          </a:p>
        </p:txBody>
      </p:sp>
      <p:sp>
        <p:nvSpPr>
          <p:cNvPr id="3" name="TextBox 2"/>
          <p:cNvSpPr txBox="1"/>
          <p:nvPr/>
        </p:nvSpPr>
        <p:spPr>
          <a:xfrm>
            <a:off x="253206" y="5559426"/>
            <a:ext cx="11676594" cy="3170064"/>
          </a:xfrm>
          <a:prstGeom prst="rect">
            <a:avLst/>
          </a:prstGeom>
          <a:noFill/>
        </p:spPr>
        <p:txBody>
          <a:bodyPr wrap="square" lIns="91410" tIns="45703" rIns="91410" bIns="45703" rtlCol="0">
            <a:spAutoFit/>
          </a:bodyPr>
          <a:lstStyle/>
          <a:p>
            <a:pPr algn="ctr"/>
            <a:r>
              <a:rPr lang="en-US" sz="4000" dirty="0" smtClean="0"/>
              <a:t>“This is a changing world; we must be prepared to change with it. The story of Rotary will have to be written again and again.”</a:t>
            </a:r>
          </a:p>
          <a:p>
            <a:pPr algn="ctr"/>
            <a:endParaRPr lang="en-US" sz="4000" dirty="0" smtClean="0"/>
          </a:p>
          <a:p>
            <a:pPr algn="ctr"/>
            <a:r>
              <a:rPr lang="en-US" sz="4000" dirty="0" smtClean="0"/>
              <a:t>          				</a:t>
            </a:r>
            <a:r>
              <a:rPr lang="en-US" sz="2800" i="1" dirty="0" smtClean="0"/>
              <a:t>Paul Harris, 1935</a:t>
            </a:r>
            <a:endParaRPr lang="en-US" sz="2800" i="1" dirty="0"/>
          </a:p>
        </p:txBody>
      </p:sp>
      <p:pic>
        <p:nvPicPr>
          <p:cNvPr id="100354" name="Picture 2" descr="http://rotary.org/SiteCollectionImages/Home/130710_conresources.jpg"/>
          <p:cNvPicPr>
            <a:picLocks noChangeAspect="1" noChangeArrowheads="1"/>
          </p:cNvPicPr>
          <p:nvPr/>
        </p:nvPicPr>
        <p:blipFill>
          <a:blip r:embed="rId2"/>
          <a:srcRect/>
          <a:stretch>
            <a:fillRect/>
          </a:stretch>
        </p:blipFill>
        <p:spPr bwMode="auto">
          <a:xfrm>
            <a:off x="3377406" y="2240215"/>
            <a:ext cx="5486400" cy="2709610"/>
          </a:xfrm>
          <a:prstGeom prst="rect">
            <a:avLst/>
          </a:prstGeom>
          <a:noFill/>
        </p:spPr>
      </p:pic>
    </p:spTree>
  </p:cSld>
  <p:clrMapOvr>
    <a:masterClrMapping/>
  </p:clrMapOvr>
  <p:transition advTm="2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olf-swing.jpg"/>
          <p:cNvPicPr>
            <a:picLocks noGrp="1" noChangeAspect="1"/>
          </p:cNvPicPr>
          <p:nvPr>
            <p:ph idx="1"/>
          </p:nvPr>
        </p:nvPicPr>
        <p:blipFill>
          <a:blip r:embed="rId2"/>
          <a:srcRect l="45600" r="14400"/>
          <a:stretch>
            <a:fillRect/>
          </a:stretch>
        </p:blipFill>
        <p:spPr>
          <a:xfrm>
            <a:off x="10235406" y="4416425"/>
            <a:ext cx="2438401" cy="3810000"/>
          </a:xfrm>
        </p:spPr>
      </p:pic>
      <p:sp>
        <p:nvSpPr>
          <p:cNvPr id="2" name="Title 1"/>
          <p:cNvSpPr>
            <a:spLocks noGrp="1"/>
          </p:cNvSpPr>
          <p:nvPr>
            <p:ph type="title"/>
          </p:nvPr>
        </p:nvSpPr>
        <p:spPr>
          <a:xfrm>
            <a:off x="0" y="758825"/>
            <a:ext cx="13003213" cy="1219199"/>
          </a:xfrm>
        </p:spPr>
        <p:txBody>
          <a:bodyPr/>
          <a:lstStyle/>
          <a:p>
            <a:pPr algn="ctr"/>
            <a:r>
              <a:rPr lang="en-US" sz="4400" dirty="0" smtClean="0">
                <a:solidFill>
                  <a:srgbClr val="3852FF"/>
                </a:solidFill>
              </a:rPr>
              <a:t>Meet Rotary’s “Competitors”</a:t>
            </a:r>
            <a:endParaRPr lang="en-US" sz="4400" dirty="0">
              <a:solidFill>
                <a:srgbClr val="3852FF"/>
              </a:solidFill>
            </a:endParaRPr>
          </a:p>
        </p:txBody>
      </p:sp>
      <p:pic>
        <p:nvPicPr>
          <p:cNvPr id="1026" name="Picture 2" descr="https://encrypted-tbn1.google.com/images?q=tbn:ANd9GcTLSoAFP7BrR2d4FjOFC_m-sZFXQVVHIlgBWb51rnWc3DISjNca"/>
          <p:cNvPicPr>
            <a:picLocks noChangeAspect="1" noChangeArrowheads="1"/>
          </p:cNvPicPr>
          <p:nvPr/>
        </p:nvPicPr>
        <p:blipFill>
          <a:blip r:embed="rId3"/>
          <a:srcRect l="3504" b="10435"/>
          <a:stretch>
            <a:fillRect/>
          </a:stretch>
        </p:blipFill>
        <p:spPr bwMode="auto">
          <a:xfrm>
            <a:off x="329406" y="3273425"/>
            <a:ext cx="4489315" cy="2798162"/>
          </a:xfrm>
          <a:prstGeom prst="rect">
            <a:avLst/>
          </a:prstGeom>
          <a:noFill/>
        </p:spPr>
      </p:pic>
      <p:pic>
        <p:nvPicPr>
          <p:cNvPr id="1028" name="Picture 4" descr="https://encrypted-tbn2.google.com/images?q=tbn:ANd9GcTXw8dpJCgqLiFMpj_hFeTVtoZTWfXky42nR2ywEwrZeoKhIscf0Q"/>
          <p:cNvPicPr>
            <a:picLocks noChangeAspect="1" noChangeArrowheads="1"/>
          </p:cNvPicPr>
          <p:nvPr/>
        </p:nvPicPr>
        <p:blipFill>
          <a:blip r:embed="rId4"/>
          <a:srcRect/>
          <a:stretch>
            <a:fillRect/>
          </a:stretch>
        </p:blipFill>
        <p:spPr bwMode="auto">
          <a:xfrm>
            <a:off x="1548606" y="6321425"/>
            <a:ext cx="1932597" cy="2103387"/>
          </a:xfrm>
          <a:prstGeom prst="rect">
            <a:avLst/>
          </a:prstGeom>
          <a:noFill/>
        </p:spPr>
      </p:pic>
      <p:pic>
        <p:nvPicPr>
          <p:cNvPr id="1030" name="Picture 6" descr="http://blog.lubans.org/media/2/20110922-work.gif"/>
          <p:cNvPicPr>
            <a:picLocks noChangeAspect="1" noChangeArrowheads="1"/>
          </p:cNvPicPr>
          <p:nvPr/>
        </p:nvPicPr>
        <p:blipFill>
          <a:blip r:embed="rId5"/>
          <a:srcRect/>
          <a:stretch>
            <a:fillRect/>
          </a:stretch>
        </p:blipFill>
        <p:spPr bwMode="auto">
          <a:xfrm>
            <a:off x="5206206" y="6092825"/>
            <a:ext cx="3284420" cy="3276600"/>
          </a:xfrm>
          <a:prstGeom prst="rect">
            <a:avLst/>
          </a:prstGeom>
          <a:noFill/>
        </p:spPr>
      </p:pic>
      <p:sp>
        <p:nvSpPr>
          <p:cNvPr id="7" name="TextBox 6"/>
          <p:cNvSpPr txBox="1"/>
          <p:nvPr/>
        </p:nvSpPr>
        <p:spPr>
          <a:xfrm>
            <a:off x="1624806" y="1749425"/>
            <a:ext cx="9763459" cy="1200317"/>
          </a:xfrm>
          <a:prstGeom prst="rect">
            <a:avLst/>
          </a:prstGeom>
          <a:noFill/>
        </p:spPr>
        <p:txBody>
          <a:bodyPr wrap="square" lIns="91400" tIns="45698" rIns="91400" bIns="45698" rtlCol="0">
            <a:spAutoFit/>
          </a:bodyPr>
          <a:lstStyle/>
          <a:p>
            <a:pPr algn="ctr"/>
            <a:r>
              <a:rPr lang="en-US" b="1" dirty="0" smtClean="0"/>
              <a:t>Anything that vies for members’ disposable time is Rotary’s </a:t>
            </a:r>
          </a:p>
          <a:p>
            <a:pPr algn="ctr"/>
            <a:r>
              <a:rPr lang="en-US" b="1" dirty="0" smtClean="0"/>
              <a:t>“competitor. “ People will join and stay only if they believe their</a:t>
            </a:r>
          </a:p>
          <a:p>
            <a:pPr algn="ctr"/>
            <a:r>
              <a:rPr lang="en-US" b="1" dirty="0" smtClean="0"/>
              <a:t>time in Rotary is well spent!</a:t>
            </a:r>
          </a:p>
        </p:txBody>
      </p:sp>
      <p:pic>
        <p:nvPicPr>
          <p:cNvPr id="5122" name="Picture 2" descr="http://mba.midlandu.edu/sites/default/files/news_images/168/millennials_0.jpg"/>
          <p:cNvPicPr>
            <a:picLocks noChangeAspect="1" noChangeArrowheads="1"/>
          </p:cNvPicPr>
          <p:nvPr/>
        </p:nvPicPr>
        <p:blipFill>
          <a:blip r:embed="rId6"/>
          <a:srcRect l="2455" t="7395" r="4911" b="3697"/>
          <a:stretch>
            <a:fillRect/>
          </a:stretch>
        </p:blipFill>
        <p:spPr bwMode="auto">
          <a:xfrm flipH="1">
            <a:off x="5892006" y="3349625"/>
            <a:ext cx="3932915" cy="2506625"/>
          </a:xfrm>
          <a:prstGeom prst="rect">
            <a:avLst/>
          </a:prstGeom>
          <a:noFill/>
        </p:spPr>
      </p:pic>
    </p:spTree>
  </p:cSld>
  <p:clrMapOvr>
    <a:masterClrMapping/>
  </p:clrMapOvr>
  <p:transition advTm="2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406" y="5102225"/>
            <a:ext cx="12192000" cy="3650190"/>
          </a:xfrm>
        </p:spPr>
        <p:txBody>
          <a:bodyPr>
            <a:normAutofit/>
          </a:bodyPr>
          <a:lstStyle/>
          <a:p>
            <a:pPr>
              <a:buNone/>
            </a:pPr>
            <a:endParaRPr lang="en-US" sz="4800" dirty="0" smtClean="0"/>
          </a:p>
          <a:p>
            <a:pPr algn="ctr">
              <a:buNone/>
            </a:pPr>
            <a:r>
              <a:rPr lang="en-US" sz="3300" dirty="0" smtClean="0"/>
              <a:t>Why should people join Rotary when they can serve in many settings with no dues or attendance requirements?     </a:t>
            </a:r>
          </a:p>
          <a:p>
            <a:pPr algn="just">
              <a:buNone/>
            </a:pPr>
            <a:endParaRPr lang="en-US" sz="3300" dirty="0" smtClean="0"/>
          </a:p>
          <a:p>
            <a:pPr algn="ctr">
              <a:buNone/>
            </a:pPr>
            <a:r>
              <a:rPr lang="en-US" sz="2600" dirty="0" smtClean="0"/>
              <a:t>       </a:t>
            </a:r>
            <a:r>
              <a:rPr lang="en-US" sz="2600" b="1" dirty="0" smtClean="0"/>
              <a:t>(answer coming – stay tuned)</a:t>
            </a:r>
            <a:endParaRPr lang="en-US" sz="2600" b="1" dirty="0"/>
          </a:p>
        </p:txBody>
      </p:sp>
      <p:sp>
        <p:nvSpPr>
          <p:cNvPr id="2" name="Title 1"/>
          <p:cNvSpPr>
            <a:spLocks noGrp="1"/>
          </p:cNvSpPr>
          <p:nvPr>
            <p:ph type="title"/>
          </p:nvPr>
        </p:nvSpPr>
        <p:spPr>
          <a:xfrm>
            <a:off x="0" y="1063626"/>
            <a:ext cx="13003213" cy="1219199"/>
          </a:xfrm>
        </p:spPr>
        <p:txBody>
          <a:bodyPr/>
          <a:lstStyle/>
          <a:p>
            <a:pPr algn="ctr"/>
            <a:r>
              <a:rPr lang="en-US" sz="4800" dirty="0" smtClean="0">
                <a:solidFill>
                  <a:srgbClr val="1F62A7"/>
                </a:solidFill>
              </a:rPr>
              <a:t>A Question Worth Considering</a:t>
            </a:r>
            <a:endParaRPr lang="en-US" sz="4800" dirty="0">
              <a:solidFill>
                <a:srgbClr val="1F62A7"/>
              </a:solidFill>
            </a:endParaRPr>
          </a:p>
        </p:txBody>
      </p:sp>
      <p:pic>
        <p:nvPicPr>
          <p:cNvPr id="2050" name="Picture 2"/>
          <p:cNvPicPr>
            <a:picLocks noChangeAspect="1" noChangeArrowheads="1"/>
          </p:cNvPicPr>
          <p:nvPr/>
        </p:nvPicPr>
        <p:blipFill>
          <a:blip r:embed="rId2" cstate="print"/>
          <a:srcRect b="25263"/>
          <a:stretch>
            <a:fillRect/>
          </a:stretch>
        </p:blipFill>
        <p:spPr bwMode="auto">
          <a:xfrm>
            <a:off x="3834640" y="2511426"/>
            <a:ext cx="5057099" cy="269967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9006" y="2054225"/>
            <a:ext cx="11053763" cy="3432175"/>
          </a:xfrm>
        </p:spPr>
        <p:txBody>
          <a:bodyPr/>
          <a:lstStyle/>
          <a:p>
            <a:pPr>
              <a:buNone/>
            </a:pPr>
            <a:endParaRPr lang="en-US" dirty="0" smtClean="0"/>
          </a:p>
          <a:p>
            <a:pPr algn="ctr">
              <a:buNone/>
            </a:pPr>
            <a:r>
              <a:rPr lang="en-US" sz="3600" b="1" dirty="0" smtClean="0">
                <a:solidFill>
                  <a:srgbClr val="3852FF"/>
                </a:solidFill>
              </a:rPr>
              <a:t>Why did you join Rotary?</a:t>
            </a:r>
            <a:br>
              <a:rPr lang="en-US" sz="3600" b="1" dirty="0" smtClean="0">
                <a:solidFill>
                  <a:srgbClr val="3852FF"/>
                </a:solidFill>
              </a:rPr>
            </a:br>
            <a:endParaRPr lang="en-US" sz="3600" b="1" dirty="0" smtClean="0">
              <a:solidFill>
                <a:srgbClr val="3852FF"/>
              </a:solidFill>
            </a:endParaRPr>
          </a:p>
          <a:p>
            <a:pPr algn="ctr">
              <a:buNone/>
            </a:pPr>
            <a:r>
              <a:rPr lang="en-US" sz="3600" b="1" dirty="0" smtClean="0">
                <a:solidFill>
                  <a:srgbClr val="3852FF"/>
                </a:solidFill>
              </a:rPr>
              <a:t>Why do you remain in Rotary?</a:t>
            </a:r>
            <a:endParaRPr lang="en-US" sz="3600" b="1" dirty="0">
              <a:solidFill>
                <a:srgbClr val="3852FF"/>
              </a:solidFill>
            </a:endParaRPr>
          </a:p>
        </p:txBody>
      </p:sp>
      <p:sp>
        <p:nvSpPr>
          <p:cNvPr id="2" name="Title 1"/>
          <p:cNvSpPr>
            <a:spLocks noGrp="1"/>
          </p:cNvSpPr>
          <p:nvPr>
            <p:ph type="title"/>
          </p:nvPr>
        </p:nvSpPr>
        <p:spPr>
          <a:xfrm>
            <a:off x="0" y="987426"/>
            <a:ext cx="13003213" cy="1219199"/>
          </a:xfrm>
        </p:spPr>
        <p:txBody>
          <a:bodyPr/>
          <a:lstStyle/>
          <a:p>
            <a:pPr algn="ctr"/>
            <a:r>
              <a:rPr lang="en-US" sz="4800" dirty="0" smtClean="0">
                <a:solidFill>
                  <a:srgbClr val="1F62A7"/>
                </a:solidFill>
              </a:rPr>
              <a:t>It Starts With Why</a:t>
            </a:r>
            <a:endParaRPr lang="en-US" sz="4800" dirty="0">
              <a:solidFill>
                <a:srgbClr val="1F62A7"/>
              </a:solidFill>
            </a:endParaRPr>
          </a:p>
        </p:txBody>
      </p:sp>
      <p:pic>
        <p:nvPicPr>
          <p:cNvPr id="4" name="Picture 8" descr="wh-rev.png"/>
          <p:cNvPicPr>
            <a:picLocks noChangeAspect="1"/>
          </p:cNvPicPr>
          <p:nvPr/>
        </p:nvPicPr>
        <p:blipFill>
          <a:blip r:embed="rId2"/>
          <a:srcRect/>
          <a:stretch>
            <a:fillRect/>
          </a:stretch>
        </p:blipFill>
        <p:spPr bwMode="auto">
          <a:xfrm>
            <a:off x="5892006" y="5788026"/>
            <a:ext cx="838200" cy="838200"/>
          </a:xfrm>
          <a:prstGeom prst="rect">
            <a:avLst/>
          </a:prstGeom>
          <a:noFill/>
          <a:ln w="9525">
            <a:noFill/>
            <a:miter lim="800000"/>
            <a:headEnd/>
            <a:tailEnd/>
          </a:ln>
        </p:spPr>
      </p:pic>
      <p:pic>
        <p:nvPicPr>
          <p:cNvPr id="5" name="Picture 8" descr="wh-rev.png"/>
          <p:cNvPicPr>
            <a:picLocks noChangeAspect="1"/>
          </p:cNvPicPr>
          <p:nvPr/>
        </p:nvPicPr>
        <p:blipFill>
          <a:blip r:embed="rId2"/>
          <a:srcRect/>
          <a:stretch>
            <a:fillRect/>
          </a:stretch>
        </p:blipFill>
        <p:spPr bwMode="auto">
          <a:xfrm>
            <a:off x="5206207" y="5711825"/>
            <a:ext cx="838200" cy="838200"/>
          </a:xfrm>
          <a:prstGeom prst="rect">
            <a:avLst/>
          </a:prstGeom>
          <a:noFill/>
          <a:ln w="9525">
            <a:noFill/>
            <a:miter lim="800000"/>
            <a:headEnd/>
            <a:tailEnd/>
          </a:ln>
        </p:spPr>
      </p:pic>
      <p:pic>
        <p:nvPicPr>
          <p:cNvPr id="30722" name="Picture 2" descr="thumbnail"/>
          <p:cNvPicPr>
            <a:picLocks noChangeAspect="1" noChangeArrowheads="1"/>
          </p:cNvPicPr>
          <p:nvPr/>
        </p:nvPicPr>
        <p:blipFill>
          <a:blip r:embed="rId3"/>
          <a:srcRect l="10547" r="3516"/>
          <a:stretch>
            <a:fillRect/>
          </a:stretch>
        </p:blipFill>
        <p:spPr bwMode="auto">
          <a:xfrm>
            <a:off x="4063208" y="4742291"/>
            <a:ext cx="4950385" cy="3836563"/>
          </a:xfrm>
          <a:prstGeom prst="rect">
            <a:avLst/>
          </a:prstGeom>
          <a:noFill/>
        </p:spPr>
      </p:pic>
    </p:spTree>
    <p:extLst>
      <p:ext uri="{BB962C8B-B14F-4D97-AF65-F5344CB8AC3E}">
        <p14:creationId xmlns:p14="http://schemas.microsoft.com/office/powerpoint/2010/main" val="361907229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07407325"/>
              </p:ext>
            </p:extLst>
          </p:nvPr>
        </p:nvGraphicFramePr>
        <p:xfrm>
          <a:off x="329406" y="2130425"/>
          <a:ext cx="12420599" cy="5486400"/>
        </p:xfrm>
        <a:graphic>
          <a:graphicData uri="http://schemas.openxmlformats.org/drawingml/2006/table">
            <a:tbl>
              <a:tblPr firstRow="1" bandRow="1">
                <a:tableStyleId>{E8B1032C-EA38-4F05-BA0D-38AFFFC7BED3}</a:tableStyleId>
              </a:tblPr>
              <a:tblGrid>
                <a:gridCol w="4749005"/>
                <a:gridCol w="7671594"/>
              </a:tblGrid>
              <a:tr h="2377441">
                <a:tc>
                  <a:txBody>
                    <a:bodyPr/>
                    <a:lstStyle/>
                    <a:p>
                      <a:pPr algn="l"/>
                      <a:r>
                        <a:rPr lang="en-US" sz="3600" b="0" dirty="0" smtClean="0"/>
                        <a:t>0-5 Year Rotarians</a:t>
                      </a:r>
                      <a:endParaRPr lang="en-US" sz="3600" b="0" dirty="0"/>
                    </a:p>
                  </a:txBody>
                  <a:tcPr marL="91441" marR="91441"/>
                </a:tc>
                <a:tc>
                  <a:txBody>
                    <a:bodyPr/>
                    <a:lstStyle/>
                    <a:p>
                      <a:pPr>
                        <a:buFont typeface="Arial" pitchFamily="34" charset="0"/>
                        <a:buChar char="•"/>
                      </a:pPr>
                      <a:r>
                        <a:rPr lang="en-US" sz="3600" b="0" dirty="0" smtClean="0">
                          <a:solidFill>
                            <a:srgbClr val="1F62A7"/>
                          </a:solidFill>
                        </a:rPr>
                        <a:t> Professional development (leadership,</a:t>
                      </a:r>
                      <a:r>
                        <a:rPr lang="en-US" sz="3600" b="0" baseline="0" dirty="0" smtClean="0">
                          <a:solidFill>
                            <a:srgbClr val="1F62A7"/>
                          </a:solidFill>
                        </a:rPr>
                        <a:t> public speaking, etc.)</a:t>
                      </a:r>
                    </a:p>
                    <a:p>
                      <a:pPr>
                        <a:buFont typeface="Arial" pitchFamily="34" charset="0"/>
                        <a:buChar char="•"/>
                      </a:pPr>
                      <a:r>
                        <a:rPr lang="en-US" sz="3600" b="0" baseline="0" dirty="0" smtClean="0">
                          <a:solidFill>
                            <a:srgbClr val="1F62A7"/>
                          </a:solidFill>
                        </a:rPr>
                        <a:t> Networking</a:t>
                      </a:r>
                      <a:endParaRPr lang="en-US" sz="3600" b="0" dirty="0" smtClean="0">
                        <a:solidFill>
                          <a:srgbClr val="1F62A7"/>
                        </a:solidFill>
                      </a:endParaRPr>
                    </a:p>
                    <a:p>
                      <a:pPr>
                        <a:buFont typeface="Arial" pitchFamily="34" charset="0"/>
                        <a:buChar char="•"/>
                      </a:pPr>
                      <a:r>
                        <a:rPr lang="en-US" sz="3600" b="0" dirty="0" smtClean="0">
                          <a:solidFill>
                            <a:srgbClr val="1F62A7"/>
                          </a:solidFill>
                        </a:rPr>
                        <a:t> Service with peers</a:t>
                      </a:r>
                      <a:endParaRPr lang="en-US" sz="3600" b="0" dirty="0">
                        <a:solidFill>
                          <a:srgbClr val="1F62A7"/>
                        </a:solidFill>
                      </a:endParaRPr>
                    </a:p>
                  </a:txBody>
                  <a:tcPr marL="91441" marR="91441"/>
                </a:tc>
              </a:tr>
              <a:tr h="1356359">
                <a:tc>
                  <a:txBody>
                    <a:bodyPr/>
                    <a:lstStyle/>
                    <a:p>
                      <a:pPr algn="l"/>
                      <a:r>
                        <a:rPr lang="en-US" sz="3600" dirty="0" smtClean="0"/>
                        <a:t>6-20 Year Rotarians</a:t>
                      </a:r>
                      <a:endParaRPr lang="en-US" sz="3600" dirty="0"/>
                    </a:p>
                  </a:txBody>
                  <a:tcPr marL="91441" marR="91441"/>
                </a:tc>
                <a:tc>
                  <a:txBody>
                    <a:bodyPr/>
                    <a:lstStyle/>
                    <a:p>
                      <a:pPr>
                        <a:buFont typeface="Arial" pitchFamily="34" charset="0"/>
                        <a:buChar char="•"/>
                      </a:pPr>
                      <a:r>
                        <a:rPr lang="en-US" sz="3600" dirty="0" smtClean="0">
                          <a:solidFill>
                            <a:srgbClr val="1F62A7"/>
                          </a:solidFill>
                        </a:rPr>
                        <a:t> Service to community and world</a:t>
                      </a:r>
                    </a:p>
                    <a:p>
                      <a:pPr>
                        <a:buFont typeface="Arial" pitchFamily="34" charset="0"/>
                        <a:buChar char="•"/>
                      </a:pPr>
                      <a:r>
                        <a:rPr lang="en-US" sz="3600" dirty="0" smtClean="0">
                          <a:solidFill>
                            <a:srgbClr val="1F62A7"/>
                          </a:solidFill>
                        </a:rPr>
                        <a:t> Build and</a:t>
                      </a:r>
                      <a:r>
                        <a:rPr lang="en-US" sz="3600" baseline="0" dirty="0" smtClean="0">
                          <a:solidFill>
                            <a:srgbClr val="1F62A7"/>
                          </a:solidFill>
                        </a:rPr>
                        <a:t> m</a:t>
                      </a:r>
                      <a:r>
                        <a:rPr lang="en-US" sz="3600" dirty="0" smtClean="0">
                          <a:solidFill>
                            <a:srgbClr val="1F62A7"/>
                          </a:solidFill>
                        </a:rPr>
                        <a:t>aintain friendships</a:t>
                      </a:r>
                      <a:endParaRPr lang="en-US" sz="3600" dirty="0">
                        <a:solidFill>
                          <a:srgbClr val="1F62A7"/>
                        </a:solidFill>
                      </a:endParaRPr>
                    </a:p>
                  </a:txBody>
                  <a:tcPr marL="91441" marR="91441"/>
                </a:tc>
              </a:tr>
              <a:tr h="1752600">
                <a:tc>
                  <a:txBody>
                    <a:bodyPr/>
                    <a:lstStyle/>
                    <a:p>
                      <a:pPr algn="l">
                        <a:buFont typeface="Arial" pitchFamily="34" charset="0"/>
                        <a:buNone/>
                      </a:pPr>
                      <a:r>
                        <a:rPr lang="en-US" sz="3600" dirty="0" smtClean="0"/>
                        <a:t>20+ Year Rotarians</a:t>
                      </a:r>
                      <a:endParaRPr lang="en-US" sz="3600" dirty="0"/>
                    </a:p>
                  </a:txBody>
                  <a:tcPr marL="91441" marR="91441"/>
                </a:tc>
                <a:tc>
                  <a:txBody>
                    <a:bodyPr/>
                    <a:lstStyle/>
                    <a:p>
                      <a:pPr>
                        <a:buFont typeface="Arial" pitchFamily="34" charset="0"/>
                        <a:buChar char="•"/>
                      </a:pPr>
                      <a:r>
                        <a:rPr lang="en-US" sz="3600" dirty="0" smtClean="0">
                          <a:solidFill>
                            <a:srgbClr val="1F62A7"/>
                          </a:solidFill>
                        </a:rPr>
                        <a:t> Maintain friendships</a:t>
                      </a:r>
                    </a:p>
                    <a:p>
                      <a:pPr>
                        <a:buFont typeface="Arial" pitchFamily="34" charset="0"/>
                        <a:buChar char="•"/>
                      </a:pPr>
                      <a:r>
                        <a:rPr lang="en-US" sz="3600" dirty="0" smtClean="0">
                          <a:solidFill>
                            <a:srgbClr val="1F62A7"/>
                          </a:solidFill>
                        </a:rPr>
                        <a:t> Service to community</a:t>
                      </a:r>
                    </a:p>
                    <a:p>
                      <a:pPr>
                        <a:buFont typeface="Arial" pitchFamily="34" charset="0"/>
                        <a:buChar char="•"/>
                      </a:pPr>
                      <a:r>
                        <a:rPr lang="en-US" sz="3600" dirty="0" smtClean="0">
                          <a:solidFill>
                            <a:srgbClr val="1F62A7"/>
                          </a:solidFill>
                        </a:rPr>
                        <a:t> World peace</a:t>
                      </a:r>
                      <a:endParaRPr lang="en-US" sz="3600" dirty="0">
                        <a:solidFill>
                          <a:srgbClr val="1F62A7"/>
                        </a:solidFill>
                      </a:endParaRPr>
                    </a:p>
                  </a:txBody>
                  <a:tcPr marL="91441" marR="91441"/>
                </a:tc>
              </a:tr>
            </a:tbl>
          </a:graphicData>
        </a:graphic>
      </p:graphicFrame>
      <p:sp>
        <p:nvSpPr>
          <p:cNvPr id="2" name="Title 1"/>
          <p:cNvSpPr>
            <a:spLocks noGrp="1"/>
          </p:cNvSpPr>
          <p:nvPr>
            <p:ph type="title"/>
          </p:nvPr>
        </p:nvSpPr>
        <p:spPr>
          <a:xfrm>
            <a:off x="0" y="301625"/>
            <a:ext cx="13003213" cy="1219199"/>
          </a:xfrm>
        </p:spPr>
        <p:txBody>
          <a:bodyPr/>
          <a:lstStyle/>
          <a:p>
            <a:pPr algn="ctr"/>
            <a:r>
              <a:rPr lang="en-US" sz="4400" dirty="0" smtClean="0">
                <a:solidFill>
                  <a:srgbClr val="1F62A7"/>
                </a:solidFill>
              </a:rPr>
              <a:t>Not “One Size Fits All”*</a:t>
            </a:r>
            <a:endParaRPr lang="en-US" sz="4400" dirty="0">
              <a:solidFill>
                <a:srgbClr val="1F62A7"/>
              </a:solidFill>
            </a:endParaRPr>
          </a:p>
        </p:txBody>
      </p:sp>
      <p:sp>
        <p:nvSpPr>
          <p:cNvPr id="5" name="Title 1"/>
          <p:cNvSpPr txBox="1">
            <a:spLocks/>
          </p:cNvSpPr>
          <p:nvPr/>
        </p:nvSpPr>
        <p:spPr bwMode="auto">
          <a:xfrm>
            <a:off x="2463010" y="8226428"/>
            <a:ext cx="11149807" cy="990599"/>
          </a:xfrm>
          <a:prstGeom prst="rect">
            <a:avLst/>
          </a:prstGeom>
          <a:noFill/>
          <a:ln w="9525">
            <a:noFill/>
            <a:miter lim="800000"/>
            <a:headEnd/>
            <a:tailEnd/>
          </a:ln>
        </p:spPr>
        <p:txBody>
          <a:bodyPr vert="horz" wrap="square" lIns="129641" tIns="64831" rIns="129641" bIns="64831" numCol="1" anchor="t" anchorCtr="0" compatLnSpc="1">
            <a:prstTxWarp prst="textNoShape">
              <a:avLst/>
            </a:prstTxWarp>
          </a:bodyPr>
          <a:lstStyle/>
          <a:p>
            <a:pPr algn="ctr" defTabSz="1296632">
              <a:defRPr/>
            </a:pPr>
            <a:r>
              <a:rPr lang="en-US" sz="2000" b="1" i="1" kern="0" dirty="0" smtClean="0">
                <a:solidFill>
                  <a:schemeClr val="tx2"/>
                </a:solidFill>
                <a:latin typeface="+mj-lt"/>
                <a:ea typeface="+mj-ea"/>
                <a:cs typeface="+mj-cs"/>
              </a:rPr>
              <a:t>*Source: 2010 Zones 33&amp;34 Survey, RC Bevin Wall &amp; RC Jim Henry</a:t>
            </a:r>
            <a:endParaRPr lang="en-US" sz="2000" b="1" i="1" kern="0" dirty="0">
              <a:solidFill>
                <a:schemeClr val="tx2"/>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solidFill>
                  <a:srgbClr val="1F62A7"/>
                </a:solidFill>
              </a:rPr>
              <a:t>Rotary Clubs are Uniquely Situated to Meet their Members’ Needs</a:t>
            </a:r>
            <a:endParaRPr lang="en-US" sz="4400" dirty="0">
              <a:solidFill>
                <a:srgbClr val="1F62A7"/>
              </a:solidFill>
            </a:endParaRPr>
          </a:p>
        </p:txBody>
      </p:sp>
      <p:graphicFrame>
        <p:nvGraphicFramePr>
          <p:cNvPr id="5" name="Diagram 4"/>
          <p:cNvGraphicFramePr/>
          <p:nvPr/>
        </p:nvGraphicFramePr>
        <p:xfrm>
          <a:off x="1472406" y="1984022"/>
          <a:ext cx="9820805" cy="7763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807" y="4873625"/>
            <a:ext cx="11053763" cy="3429000"/>
          </a:xfrm>
        </p:spPr>
        <p:txBody>
          <a:bodyPr>
            <a:normAutofit/>
          </a:bodyPr>
          <a:lstStyle/>
          <a:p>
            <a:pPr algn="ctr">
              <a:buNone/>
            </a:pPr>
            <a:r>
              <a:rPr lang="en-US" sz="3600" dirty="0" smtClean="0">
                <a:solidFill>
                  <a:srgbClr val="002060"/>
                </a:solidFill>
              </a:rPr>
              <a:t>Club Service</a:t>
            </a:r>
          </a:p>
          <a:p>
            <a:pPr algn="ctr">
              <a:buNone/>
            </a:pPr>
            <a:r>
              <a:rPr lang="en-US" sz="3600" dirty="0" smtClean="0">
                <a:solidFill>
                  <a:srgbClr val="002060"/>
                </a:solidFill>
              </a:rPr>
              <a:t>Vocational Service</a:t>
            </a:r>
          </a:p>
          <a:p>
            <a:pPr algn="ctr">
              <a:buNone/>
            </a:pPr>
            <a:r>
              <a:rPr lang="en-US" sz="3600" dirty="0" smtClean="0">
                <a:solidFill>
                  <a:srgbClr val="002060"/>
                </a:solidFill>
              </a:rPr>
              <a:t>Community Service</a:t>
            </a:r>
          </a:p>
          <a:p>
            <a:pPr algn="ctr">
              <a:buNone/>
            </a:pPr>
            <a:r>
              <a:rPr lang="en-US" sz="3600" dirty="0" smtClean="0">
                <a:solidFill>
                  <a:srgbClr val="002060"/>
                </a:solidFill>
              </a:rPr>
              <a:t>International Service</a:t>
            </a:r>
          </a:p>
          <a:p>
            <a:pPr algn="ctr">
              <a:buNone/>
            </a:pPr>
            <a:r>
              <a:rPr lang="en-US" sz="3600" dirty="0" smtClean="0">
                <a:solidFill>
                  <a:srgbClr val="002060"/>
                </a:solidFill>
              </a:rPr>
              <a:t>Youth Service</a:t>
            </a:r>
          </a:p>
          <a:p>
            <a:pPr algn="ctr">
              <a:buNone/>
            </a:pPr>
            <a:endParaRPr lang="en-US" sz="4000" b="1" dirty="0" smtClean="0"/>
          </a:p>
        </p:txBody>
      </p:sp>
      <p:sp>
        <p:nvSpPr>
          <p:cNvPr id="2" name="Title 1"/>
          <p:cNvSpPr>
            <a:spLocks noGrp="1"/>
          </p:cNvSpPr>
          <p:nvPr>
            <p:ph type="title"/>
          </p:nvPr>
        </p:nvSpPr>
        <p:spPr>
          <a:xfrm>
            <a:off x="0" y="1673225"/>
            <a:ext cx="13003213" cy="1219199"/>
          </a:xfrm>
        </p:spPr>
        <p:txBody>
          <a:bodyPr>
            <a:normAutofit fontScale="90000"/>
          </a:bodyPr>
          <a:lstStyle/>
          <a:p>
            <a:pPr algn="ctr"/>
            <a:r>
              <a:rPr lang="en-US" sz="4800" dirty="0" smtClean="0">
                <a:solidFill>
                  <a:srgbClr val="002060"/>
                </a:solidFill>
              </a:rPr>
              <a:t>Rotary’s Five Avenues of Service</a:t>
            </a:r>
            <a:r>
              <a:rPr lang="en-US" sz="4800" dirty="0" smtClean="0">
                <a:solidFill>
                  <a:srgbClr val="1F62A7"/>
                </a:solidFill>
              </a:rPr>
              <a:t/>
            </a:r>
            <a:br>
              <a:rPr lang="en-US" sz="4800" dirty="0" smtClean="0">
                <a:solidFill>
                  <a:srgbClr val="1F62A7"/>
                </a:solidFill>
              </a:rPr>
            </a:br>
            <a:r>
              <a:rPr lang="en-US" sz="4800" dirty="0" smtClean="0"/>
              <a:t/>
            </a:r>
            <a:br>
              <a:rPr lang="en-US" sz="4800" dirty="0" smtClean="0"/>
            </a:br>
            <a:r>
              <a:rPr lang="en-US" sz="4800" dirty="0" smtClean="0">
                <a:solidFill>
                  <a:srgbClr val="002060"/>
                </a:solidFill>
              </a:rPr>
              <a:t>“A Category of One”</a:t>
            </a:r>
            <a:r>
              <a:rPr lang="en-US" sz="4800" dirty="0" smtClean="0"/>
              <a:t/>
            </a:r>
            <a:br>
              <a:rPr lang="en-US" sz="4800" dirty="0" smtClean="0"/>
            </a:br>
            <a:endParaRPr lang="en-US" sz="4800" dirty="0">
              <a:solidFill>
                <a:srgbClr val="1F62A7"/>
              </a:solidFill>
            </a:endParaRPr>
          </a:p>
        </p:txBody>
      </p:sp>
      <p:pic>
        <p:nvPicPr>
          <p:cNvPr id="8" name="Picture 2" descr="C:\Users\Brent's PC\Desktop\Rotary Briefcase\Pictures\wh-4p-ol-rgb.jpg"/>
          <p:cNvPicPr>
            <a:picLocks noChangeAspect="1" noChangeArrowheads="1"/>
          </p:cNvPicPr>
          <p:nvPr/>
        </p:nvPicPr>
        <p:blipFill>
          <a:blip r:embed="rId2"/>
          <a:srcRect/>
          <a:stretch>
            <a:fillRect/>
          </a:stretch>
        </p:blipFill>
        <p:spPr bwMode="auto">
          <a:xfrm>
            <a:off x="5892006" y="3349630"/>
            <a:ext cx="1295400" cy="1295399"/>
          </a:xfrm>
          <a:prstGeom prst="rect">
            <a:avLst/>
          </a:prstGeom>
          <a:noFill/>
        </p:spPr>
      </p:pic>
    </p:spTree>
  </p:cSld>
  <p:clrMapOvr>
    <a:masterClrMapping/>
  </p:clrMapOvr>
  <p:transition advTm="20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606" y="2968625"/>
            <a:ext cx="11053763" cy="1984375"/>
          </a:xfrm>
        </p:spPr>
        <p:txBody>
          <a:bodyPr/>
          <a:lstStyle/>
          <a:p>
            <a:pPr>
              <a:buNone/>
            </a:pPr>
            <a:endParaRPr lang="en-US" dirty="0" smtClean="0"/>
          </a:p>
          <a:p>
            <a:pPr>
              <a:buNone/>
            </a:pPr>
            <a:endParaRPr lang="en-US" dirty="0" smtClean="0"/>
          </a:p>
        </p:txBody>
      </p:sp>
      <p:sp>
        <p:nvSpPr>
          <p:cNvPr id="2" name="Title 1"/>
          <p:cNvSpPr>
            <a:spLocks noGrp="1"/>
          </p:cNvSpPr>
          <p:nvPr>
            <p:ph type="title"/>
          </p:nvPr>
        </p:nvSpPr>
        <p:spPr>
          <a:xfrm>
            <a:off x="0" y="987426"/>
            <a:ext cx="13003213" cy="1219199"/>
          </a:xfrm>
        </p:spPr>
        <p:txBody>
          <a:bodyPr/>
          <a:lstStyle/>
          <a:p>
            <a:pPr algn="ctr"/>
            <a:r>
              <a:rPr lang="en-US" sz="4800" dirty="0" smtClean="0">
                <a:solidFill>
                  <a:srgbClr val="3852FF"/>
                </a:solidFill>
              </a:rPr>
              <a:t>What is Rotary?</a:t>
            </a:r>
            <a:endParaRPr lang="en-US" sz="4800" dirty="0">
              <a:solidFill>
                <a:srgbClr val="3852FF"/>
              </a:solidFill>
            </a:endParaRPr>
          </a:p>
        </p:txBody>
      </p:sp>
      <p:pic>
        <p:nvPicPr>
          <p:cNvPr id="4" name="Picture 8" descr="wh-rev.png"/>
          <p:cNvPicPr>
            <a:picLocks noChangeAspect="1"/>
          </p:cNvPicPr>
          <p:nvPr/>
        </p:nvPicPr>
        <p:blipFill>
          <a:blip r:embed="rId2"/>
          <a:srcRect/>
          <a:stretch>
            <a:fillRect/>
          </a:stretch>
        </p:blipFill>
        <p:spPr bwMode="auto">
          <a:xfrm>
            <a:off x="5892006" y="5788026"/>
            <a:ext cx="838200" cy="838200"/>
          </a:xfrm>
          <a:prstGeom prst="rect">
            <a:avLst/>
          </a:prstGeom>
          <a:noFill/>
          <a:ln w="9525">
            <a:noFill/>
            <a:miter lim="800000"/>
            <a:headEnd/>
            <a:tailEnd/>
          </a:ln>
        </p:spPr>
      </p:pic>
      <p:pic>
        <p:nvPicPr>
          <p:cNvPr id="5" name="Picture 8" descr="wh-rev.png"/>
          <p:cNvPicPr>
            <a:picLocks noChangeAspect="1"/>
          </p:cNvPicPr>
          <p:nvPr/>
        </p:nvPicPr>
        <p:blipFill>
          <a:blip r:embed="rId2"/>
          <a:srcRect/>
          <a:stretch>
            <a:fillRect/>
          </a:stretch>
        </p:blipFill>
        <p:spPr bwMode="auto">
          <a:xfrm>
            <a:off x="5206207" y="5711825"/>
            <a:ext cx="838200" cy="838200"/>
          </a:xfrm>
          <a:prstGeom prst="rect">
            <a:avLst/>
          </a:prstGeom>
          <a:noFill/>
          <a:ln w="9525">
            <a:noFill/>
            <a:miter lim="800000"/>
            <a:headEnd/>
            <a:tailEnd/>
          </a:ln>
        </p:spPr>
      </p:pic>
      <p:sp>
        <p:nvSpPr>
          <p:cNvPr id="9" name="TextBox 8"/>
          <p:cNvSpPr txBox="1"/>
          <p:nvPr/>
        </p:nvSpPr>
        <p:spPr>
          <a:xfrm>
            <a:off x="1167606" y="2968625"/>
            <a:ext cx="10820400" cy="2123426"/>
          </a:xfrm>
          <a:prstGeom prst="rect">
            <a:avLst/>
          </a:prstGeom>
          <a:noFill/>
        </p:spPr>
        <p:txBody>
          <a:bodyPr wrap="square" lIns="91225" tIns="45605" rIns="91225" bIns="45605" rtlCol="0">
            <a:spAutoFit/>
          </a:bodyPr>
          <a:lstStyle/>
          <a:p>
            <a:pPr algn="ctr"/>
            <a:r>
              <a:rPr lang="en-US" sz="2800" b="1" dirty="0" smtClean="0"/>
              <a:t>“Rotary is a local and global network of selfless people engaged in serving humankind </a:t>
            </a:r>
            <a:r>
              <a:rPr lang="en-US" sz="2800" b="1" u="sng" dirty="0" smtClean="0"/>
              <a:t>and</a:t>
            </a:r>
            <a:r>
              <a:rPr lang="en-US" sz="2800" b="1" dirty="0" smtClean="0"/>
              <a:t> the personal and professional growth of its members.”*</a:t>
            </a:r>
          </a:p>
          <a:p>
            <a:pPr algn="ctr"/>
            <a:endParaRPr lang="en-US" i="1" dirty="0" smtClean="0"/>
          </a:p>
          <a:p>
            <a:pPr algn="r"/>
            <a:r>
              <a:rPr lang="en-US" i="1" dirty="0" smtClean="0"/>
              <a:t>*Brent’s “elevator speech.” Not copyrighted - feel free to use it!</a:t>
            </a:r>
            <a:endParaRPr lang="en-US" i="1" dirty="0"/>
          </a:p>
        </p:txBody>
      </p:sp>
      <p:pic>
        <p:nvPicPr>
          <p:cNvPr id="11" name="Picture 4"/>
          <p:cNvPicPr>
            <a:picLocks noChangeAspect="1" noChangeArrowheads="1"/>
          </p:cNvPicPr>
          <p:nvPr/>
        </p:nvPicPr>
        <p:blipFill>
          <a:blip r:embed="rId3" cstate="print"/>
          <a:srcRect/>
          <a:stretch>
            <a:fillRect/>
          </a:stretch>
        </p:blipFill>
        <p:spPr bwMode="auto">
          <a:xfrm>
            <a:off x="3377406" y="5407025"/>
            <a:ext cx="6048670" cy="2986617"/>
          </a:xfrm>
          <a:prstGeom prst="rect">
            <a:avLst/>
          </a:prstGeom>
          <a:noFill/>
          <a:ln w="9525">
            <a:noFill/>
            <a:miter lim="800000"/>
            <a:headEnd/>
            <a:tailEnd/>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4245" y="1822450"/>
            <a:ext cx="11053763" cy="3432175"/>
          </a:xfrm>
        </p:spPr>
        <p:txBody>
          <a:bodyPr/>
          <a:lstStyle/>
          <a:p>
            <a:pPr>
              <a:buNone/>
            </a:pPr>
            <a:r>
              <a:rPr lang="en-US" dirty="0" smtClean="0"/>
              <a:t> </a:t>
            </a:r>
          </a:p>
        </p:txBody>
      </p:sp>
      <p:sp>
        <p:nvSpPr>
          <p:cNvPr id="2" name="Title 1"/>
          <p:cNvSpPr>
            <a:spLocks noGrp="1"/>
          </p:cNvSpPr>
          <p:nvPr>
            <p:ph type="title"/>
          </p:nvPr>
        </p:nvSpPr>
        <p:spPr>
          <a:xfrm>
            <a:off x="0" y="987426"/>
            <a:ext cx="13003213" cy="1219199"/>
          </a:xfrm>
        </p:spPr>
        <p:txBody>
          <a:bodyPr/>
          <a:lstStyle/>
          <a:p>
            <a:pPr algn="ctr"/>
            <a:r>
              <a:rPr lang="en-US" sz="4800" dirty="0" smtClean="0">
                <a:solidFill>
                  <a:srgbClr val="3852FF"/>
                </a:solidFill>
              </a:rPr>
              <a:t>What is Rotary Service?</a:t>
            </a:r>
            <a:endParaRPr lang="en-US" sz="4800" dirty="0">
              <a:solidFill>
                <a:srgbClr val="3852FF"/>
              </a:solidFill>
            </a:endParaRPr>
          </a:p>
        </p:txBody>
      </p:sp>
      <p:pic>
        <p:nvPicPr>
          <p:cNvPr id="4" name="Picture 8" descr="wh-rev.png"/>
          <p:cNvPicPr>
            <a:picLocks noChangeAspect="1"/>
          </p:cNvPicPr>
          <p:nvPr/>
        </p:nvPicPr>
        <p:blipFill>
          <a:blip r:embed="rId2"/>
          <a:srcRect/>
          <a:stretch>
            <a:fillRect/>
          </a:stretch>
        </p:blipFill>
        <p:spPr bwMode="auto">
          <a:xfrm>
            <a:off x="5892006" y="5788026"/>
            <a:ext cx="838200" cy="838200"/>
          </a:xfrm>
          <a:prstGeom prst="rect">
            <a:avLst/>
          </a:prstGeom>
          <a:noFill/>
          <a:ln w="9525">
            <a:noFill/>
            <a:miter lim="800000"/>
            <a:headEnd/>
            <a:tailEnd/>
          </a:ln>
        </p:spPr>
      </p:pic>
      <p:pic>
        <p:nvPicPr>
          <p:cNvPr id="5" name="Picture 8" descr="wh-rev.png"/>
          <p:cNvPicPr>
            <a:picLocks noChangeAspect="1"/>
          </p:cNvPicPr>
          <p:nvPr/>
        </p:nvPicPr>
        <p:blipFill>
          <a:blip r:embed="rId2"/>
          <a:srcRect/>
          <a:stretch>
            <a:fillRect/>
          </a:stretch>
        </p:blipFill>
        <p:spPr bwMode="auto">
          <a:xfrm>
            <a:off x="5206207" y="5711825"/>
            <a:ext cx="838200" cy="838200"/>
          </a:xfrm>
          <a:prstGeom prst="rect">
            <a:avLst/>
          </a:prstGeom>
          <a:noFill/>
          <a:ln w="9525">
            <a:noFill/>
            <a:miter lim="800000"/>
            <a:headEnd/>
            <a:tailEnd/>
          </a:ln>
        </p:spPr>
      </p:pic>
      <p:pic>
        <p:nvPicPr>
          <p:cNvPr id="6" name="Picture 8" descr="wh-rev.png"/>
          <p:cNvPicPr>
            <a:picLocks noChangeAspect="1"/>
          </p:cNvPicPr>
          <p:nvPr/>
        </p:nvPicPr>
        <p:blipFill>
          <a:blip r:embed="rId2"/>
          <a:srcRect/>
          <a:stretch>
            <a:fillRect/>
          </a:stretch>
        </p:blipFill>
        <p:spPr bwMode="auto">
          <a:xfrm>
            <a:off x="5511006" y="6016626"/>
            <a:ext cx="838200" cy="838200"/>
          </a:xfrm>
          <a:prstGeom prst="rect">
            <a:avLst/>
          </a:prstGeom>
          <a:noFill/>
          <a:ln w="9525">
            <a:noFill/>
            <a:miter lim="800000"/>
            <a:headEnd/>
            <a:tailEnd/>
          </a:ln>
        </p:spPr>
      </p:pic>
      <p:sp>
        <p:nvSpPr>
          <p:cNvPr id="8" name="TextBox 7"/>
          <p:cNvSpPr txBox="1"/>
          <p:nvPr/>
        </p:nvSpPr>
        <p:spPr>
          <a:xfrm>
            <a:off x="1167606" y="2511425"/>
            <a:ext cx="10515601" cy="1384762"/>
          </a:xfrm>
          <a:prstGeom prst="rect">
            <a:avLst/>
          </a:prstGeom>
          <a:noFill/>
        </p:spPr>
        <p:txBody>
          <a:bodyPr wrap="square" lIns="91225" tIns="45605" rIns="91225" bIns="45605" rtlCol="0">
            <a:spAutoFit/>
          </a:bodyPr>
          <a:lstStyle/>
          <a:p>
            <a:pPr algn="ctr"/>
            <a:r>
              <a:rPr lang="en-US" sz="2800" dirty="0" smtClean="0"/>
              <a:t>All of the Club’s activities in </a:t>
            </a:r>
            <a:r>
              <a:rPr lang="en-US" sz="2800" u="sng" dirty="0" smtClean="0"/>
              <a:t>all Five Avenues of Service</a:t>
            </a:r>
            <a:r>
              <a:rPr lang="en-US" sz="2800" dirty="0" smtClean="0"/>
              <a:t>, </a:t>
            </a:r>
            <a:br>
              <a:rPr lang="en-US" sz="2800" dirty="0" smtClean="0"/>
            </a:br>
            <a:r>
              <a:rPr lang="en-US" sz="2800" dirty="0" smtClean="0"/>
              <a:t>aimed at improving and enriching lives of those in its community, </a:t>
            </a:r>
          </a:p>
          <a:p>
            <a:pPr algn="ctr"/>
            <a:r>
              <a:rPr lang="en-US" sz="2800" dirty="0" smtClean="0"/>
              <a:t>the world and </a:t>
            </a:r>
            <a:r>
              <a:rPr lang="en-US" sz="2800" u="sng" dirty="0" smtClean="0"/>
              <a:t>in the club</a:t>
            </a:r>
            <a:r>
              <a:rPr lang="en-US" sz="2800" dirty="0" smtClean="0"/>
              <a:t>!</a:t>
            </a:r>
          </a:p>
        </p:txBody>
      </p:sp>
      <p:pic>
        <p:nvPicPr>
          <p:cNvPr id="25602" name="Picture 2" descr="http://www.amchub.com/wp-content/uploads/2013/05/%E5%9B%BE%E7%89%871.jpg"/>
          <p:cNvPicPr>
            <a:picLocks noChangeAspect="1" noChangeArrowheads="1"/>
          </p:cNvPicPr>
          <p:nvPr/>
        </p:nvPicPr>
        <p:blipFill>
          <a:blip r:embed="rId3"/>
          <a:srcRect t="7742" b="1935"/>
          <a:stretch>
            <a:fillRect/>
          </a:stretch>
        </p:blipFill>
        <p:spPr bwMode="auto">
          <a:xfrm>
            <a:off x="2996406" y="4416425"/>
            <a:ext cx="6799006" cy="3807325"/>
          </a:xfrm>
          <a:prstGeom prst="rect">
            <a:avLst/>
          </a:prstGeom>
          <a:noFill/>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 y="4568825"/>
            <a:ext cx="12673805" cy="3581399"/>
          </a:xfrm>
        </p:spPr>
        <p:txBody>
          <a:bodyPr>
            <a:normAutofit fontScale="92500" lnSpcReduction="20000"/>
          </a:bodyPr>
          <a:lstStyle/>
          <a:p>
            <a:pPr algn="just">
              <a:buNone/>
            </a:pPr>
            <a:endParaRPr lang="en-US" sz="4800" dirty="0" smtClean="0"/>
          </a:p>
          <a:p>
            <a:pPr algn="just">
              <a:buNone/>
            </a:pPr>
            <a:r>
              <a:rPr lang="en-US" sz="3300" dirty="0" smtClean="0"/>
              <a:t>   </a:t>
            </a:r>
            <a:r>
              <a:rPr lang="en-US" sz="2800" dirty="0" smtClean="0"/>
              <a:t>Q:  Why should people join Rotary when they can serve in many settings with no dues or attendance requirements?     </a:t>
            </a:r>
          </a:p>
          <a:p>
            <a:pPr algn="just">
              <a:buNone/>
            </a:pPr>
            <a:r>
              <a:rPr lang="en-US" sz="2800" dirty="0" smtClean="0"/>
              <a:t> </a:t>
            </a:r>
          </a:p>
          <a:p>
            <a:pPr algn="just">
              <a:buNone/>
            </a:pPr>
            <a:r>
              <a:rPr lang="en-US" sz="2800" dirty="0" smtClean="0"/>
              <a:t>	A:  Rotary provides members with benefits </a:t>
            </a:r>
            <a:r>
              <a:rPr lang="en-US" sz="2800" b="1" dirty="0" smtClean="0">
                <a:solidFill>
                  <a:srgbClr val="FF0000"/>
                </a:solidFill>
              </a:rPr>
              <a:t>(value) </a:t>
            </a:r>
            <a:r>
              <a:rPr lang="en-US" sz="2800" dirty="0" smtClean="0"/>
              <a:t>which can’t be obtained in other single organization: personal and professional development; lasting and meaningful relationships; leadership skills; networking; family involvement; as well as “service” which changes members and the world!</a:t>
            </a:r>
            <a:endParaRPr lang="en-US" sz="2800" dirty="0"/>
          </a:p>
        </p:txBody>
      </p:sp>
      <p:sp>
        <p:nvSpPr>
          <p:cNvPr id="2" name="Title 1"/>
          <p:cNvSpPr>
            <a:spLocks noGrp="1"/>
          </p:cNvSpPr>
          <p:nvPr>
            <p:ph type="title"/>
          </p:nvPr>
        </p:nvSpPr>
        <p:spPr>
          <a:xfrm>
            <a:off x="0" y="530226"/>
            <a:ext cx="13003213" cy="1219199"/>
          </a:xfrm>
        </p:spPr>
        <p:txBody>
          <a:bodyPr/>
          <a:lstStyle/>
          <a:p>
            <a:pPr algn="ctr"/>
            <a:r>
              <a:rPr lang="en-US" sz="4400" dirty="0" smtClean="0">
                <a:solidFill>
                  <a:srgbClr val="1F62A7"/>
                </a:solidFill>
              </a:rPr>
              <a:t>Why Join Rotary?</a:t>
            </a:r>
            <a:endParaRPr lang="en-US" sz="4400" dirty="0">
              <a:solidFill>
                <a:srgbClr val="1F62A7"/>
              </a:solidFill>
            </a:endParaRPr>
          </a:p>
        </p:txBody>
      </p:sp>
      <p:pic>
        <p:nvPicPr>
          <p:cNvPr id="2050" name="Picture 2"/>
          <p:cNvPicPr>
            <a:picLocks noChangeAspect="1" noChangeArrowheads="1"/>
          </p:cNvPicPr>
          <p:nvPr/>
        </p:nvPicPr>
        <p:blipFill>
          <a:blip r:embed="rId2"/>
          <a:srcRect/>
          <a:stretch>
            <a:fillRect/>
          </a:stretch>
        </p:blipFill>
        <p:spPr bwMode="auto">
          <a:xfrm>
            <a:off x="4368006" y="1978025"/>
            <a:ext cx="3840481" cy="2743201"/>
          </a:xfrm>
          <a:prstGeom prst="rect">
            <a:avLst/>
          </a:prstGeom>
          <a:noFill/>
          <a:ln w="9525">
            <a:noFill/>
            <a:miter lim="800000"/>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5605" y="2130428"/>
            <a:ext cx="8001000" cy="6019800"/>
          </a:xfrm>
        </p:spPr>
        <p:txBody>
          <a:bodyPr>
            <a:normAutofit lnSpcReduction="10000"/>
          </a:bodyPr>
          <a:lstStyle/>
          <a:p>
            <a:pPr algn="ctr">
              <a:buNone/>
            </a:pPr>
            <a:endParaRPr lang="en-US" dirty="0" smtClean="0"/>
          </a:p>
          <a:p>
            <a:pPr>
              <a:buNone/>
            </a:pPr>
            <a:r>
              <a:rPr lang="en-US" dirty="0" smtClean="0"/>
              <a:t>    Multiple Choice Test:</a:t>
            </a:r>
            <a:br>
              <a:rPr lang="en-US" dirty="0" smtClean="0"/>
            </a:br>
            <a:endParaRPr lang="en-US" dirty="0" smtClean="0"/>
          </a:p>
          <a:p>
            <a:pPr>
              <a:buNone/>
            </a:pPr>
            <a:r>
              <a:rPr lang="en-US" sz="3000" dirty="0" smtClean="0"/>
              <a:t>Rotary’s attendance rules are:</a:t>
            </a:r>
          </a:p>
          <a:p>
            <a:pPr marL="898631" indent="-742686">
              <a:buFont typeface="+mj-lt"/>
              <a:buAutoNum type="alphaUcPeriod"/>
            </a:pPr>
            <a:r>
              <a:rPr lang="en-US" sz="3000" dirty="0" smtClean="0"/>
              <a:t>A cherished Rotary tradition?</a:t>
            </a:r>
          </a:p>
          <a:p>
            <a:pPr marL="898631" indent="-742686">
              <a:buFont typeface="+mj-lt"/>
              <a:buAutoNum type="alphaUcPeriod"/>
            </a:pPr>
            <a:r>
              <a:rPr lang="en-US" sz="3000" dirty="0" smtClean="0"/>
              <a:t>What sets us apart?</a:t>
            </a:r>
          </a:p>
          <a:p>
            <a:pPr marL="898631" indent="-742686">
              <a:buFont typeface="+mj-lt"/>
              <a:buAutoNum type="alphaUcPeriod"/>
            </a:pPr>
            <a:r>
              <a:rPr lang="en-US" sz="3000" dirty="0" smtClean="0"/>
              <a:t>An impediment to member attraction and retention?</a:t>
            </a:r>
          </a:p>
          <a:p>
            <a:pPr marL="898631" indent="-742686">
              <a:buFont typeface="+mj-lt"/>
              <a:buAutoNum type="alphaUcPeriod"/>
            </a:pPr>
            <a:r>
              <a:rPr lang="en-US" sz="3000" dirty="0" smtClean="0"/>
              <a:t>Out of touch with today’s society?</a:t>
            </a:r>
          </a:p>
          <a:p>
            <a:pPr marL="898631" indent="-742686">
              <a:buFont typeface="+mj-lt"/>
              <a:buAutoNum type="alphaUcPeriod"/>
            </a:pPr>
            <a:r>
              <a:rPr lang="en-US" sz="3000" dirty="0" smtClean="0"/>
              <a:t>All of the above</a:t>
            </a:r>
          </a:p>
          <a:p>
            <a:pPr marL="898631" indent="-742686">
              <a:buNone/>
            </a:pPr>
            <a:r>
              <a:rPr lang="en-US" sz="3000" dirty="0" smtClean="0"/>
              <a:t/>
            </a:r>
            <a:br>
              <a:rPr lang="en-US" sz="3000" dirty="0" smtClean="0"/>
            </a:br>
            <a:r>
              <a:rPr lang="en-US" sz="3000" dirty="0" smtClean="0"/>
              <a:t>Answer: E – and </a:t>
            </a:r>
            <a:r>
              <a:rPr lang="en-US" sz="3000" i="1" dirty="0" smtClean="0"/>
              <a:t>Misunderstood</a:t>
            </a:r>
            <a:r>
              <a:rPr lang="en-US" sz="3000" dirty="0" smtClean="0"/>
              <a:t>!!</a:t>
            </a:r>
            <a:endParaRPr lang="en-US" sz="3000"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29</a:t>
            </a:fld>
            <a:endParaRPr kumimoji="0" lang="en-US"/>
          </a:p>
        </p:txBody>
      </p:sp>
      <p:sp>
        <p:nvSpPr>
          <p:cNvPr id="6" name="Title 1"/>
          <p:cNvSpPr>
            <a:spLocks noGrp="1"/>
          </p:cNvSpPr>
          <p:nvPr>
            <p:ph type="title"/>
          </p:nvPr>
        </p:nvSpPr>
        <p:spPr>
          <a:xfrm>
            <a:off x="710406" y="682626"/>
            <a:ext cx="11702892" cy="1624542"/>
          </a:xfrm>
        </p:spPr>
        <p:txBody>
          <a:bodyPr>
            <a:normAutofit/>
          </a:bodyPr>
          <a:lstStyle/>
          <a:p>
            <a:pPr algn="ctr"/>
            <a:r>
              <a:rPr lang="en-US" sz="4800" dirty="0" smtClean="0">
                <a:solidFill>
                  <a:srgbClr val="1F62A7"/>
                </a:solidFill>
              </a:rPr>
              <a:t>Rotary’s “Attendance” Rules:</a:t>
            </a:r>
            <a:br>
              <a:rPr lang="en-US" sz="4800" dirty="0" smtClean="0">
                <a:solidFill>
                  <a:srgbClr val="1F62A7"/>
                </a:solidFill>
              </a:rPr>
            </a:br>
            <a:r>
              <a:rPr lang="en-US" sz="3600" dirty="0" smtClean="0">
                <a:solidFill>
                  <a:srgbClr val="C00000"/>
                </a:solidFill>
              </a:rPr>
              <a:t>A Problem? Or an Opportunity?</a:t>
            </a:r>
            <a:endParaRPr lang="en-US" dirty="0">
              <a:solidFill>
                <a:srgbClr val="C00000"/>
              </a:solidFill>
            </a:endParaRPr>
          </a:p>
        </p:txBody>
      </p:sp>
      <p:pic>
        <p:nvPicPr>
          <p:cNvPr id="7" name="Picture 4" descr="http://thebobbydshow.com/wp-content/uploads/2011/04/Rulebook.jpg"/>
          <p:cNvPicPr>
            <a:picLocks noChangeAspect="1" noChangeArrowheads="1"/>
          </p:cNvPicPr>
          <p:nvPr/>
        </p:nvPicPr>
        <p:blipFill>
          <a:blip r:embed="rId2"/>
          <a:srcRect/>
          <a:stretch>
            <a:fillRect/>
          </a:stretch>
        </p:blipFill>
        <p:spPr bwMode="auto">
          <a:xfrm>
            <a:off x="8406609" y="2968630"/>
            <a:ext cx="4191001" cy="4577269"/>
          </a:xfrm>
          <a:prstGeom prst="rect">
            <a:avLst/>
          </a:prstGeo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7206" y="2511425"/>
            <a:ext cx="6958807" cy="5791200"/>
          </a:xfrm>
        </p:spPr>
        <p:txBody>
          <a:bodyPr>
            <a:normAutofit fontScale="62500" lnSpcReduction="20000"/>
          </a:bodyPr>
          <a:lstStyle/>
          <a:p>
            <a:pPr algn="ctr">
              <a:buNone/>
            </a:pPr>
            <a:r>
              <a:rPr lang="en-US" sz="3300" b="1" dirty="0" smtClean="0"/>
              <a:t>    </a:t>
            </a:r>
            <a:endParaRPr lang="en-US" sz="3300" b="1" i="1" dirty="0" smtClean="0">
              <a:solidFill>
                <a:srgbClr val="3852FF"/>
              </a:solidFill>
            </a:endParaRPr>
          </a:p>
          <a:p>
            <a:r>
              <a:rPr lang="en-US" sz="5800" b="1" dirty="0" smtClean="0">
                <a:solidFill>
                  <a:srgbClr val="C00000"/>
                </a:solidFill>
              </a:rPr>
              <a:t>44,000</a:t>
            </a:r>
            <a:r>
              <a:rPr lang="en-US" sz="5800" b="1" dirty="0" smtClean="0"/>
              <a:t> join each year</a:t>
            </a:r>
            <a:br>
              <a:rPr lang="en-US" sz="5800" b="1" dirty="0" smtClean="0"/>
            </a:br>
            <a:endParaRPr lang="en-US" sz="5800" b="1" dirty="0" smtClean="0"/>
          </a:p>
          <a:p>
            <a:r>
              <a:rPr lang="en-US" sz="5800" b="1" dirty="0" smtClean="0">
                <a:solidFill>
                  <a:srgbClr val="C00000"/>
                </a:solidFill>
              </a:rPr>
              <a:t>51,000</a:t>
            </a:r>
            <a:r>
              <a:rPr lang="en-US" sz="5800" b="1" dirty="0" smtClean="0"/>
              <a:t>  members leave</a:t>
            </a:r>
            <a:br>
              <a:rPr lang="en-US" sz="5800" b="1" dirty="0" smtClean="0"/>
            </a:br>
            <a:endParaRPr lang="en-US" sz="5800" b="1" dirty="0"/>
          </a:p>
          <a:p>
            <a:r>
              <a:rPr lang="en-US" sz="5800" b="1" dirty="0" smtClean="0"/>
              <a:t>Net loss: </a:t>
            </a:r>
            <a:r>
              <a:rPr lang="en-US" sz="5800" b="1" dirty="0" smtClean="0">
                <a:solidFill>
                  <a:srgbClr val="FF0000"/>
                </a:solidFill>
              </a:rPr>
              <a:t>&gt;280,000 </a:t>
            </a:r>
            <a:br>
              <a:rPr lang="en-US" sz="5800" b="1" dirty="0" smtClean="0">
                <a:solidFill>
                  <a:srgbClr val="FF0000"/>
                </a:solidFill>
              </a:rPr>
            </a:br>
            <a:r>
              <a:rPr lang="en-US" sz="5800" b="1" dirty="0" smtClean="0"/>
              <a:t>since 1 July, 2007</a:t>
            </a:r>
            <a:br>
              <a:rPr lang="en-US" sz="5800" b="1" dirty="0" smtClean="0"/>
            </a:br>
            <a:endParaRPr lang="en-US" sz="5800" b="1" dirty="0" smtClean="0"/>
          </a:p>
          <a:p>
            <a:r>
              <a:rPr lang="en-US" sz="5800" b="1" dirty="0" smtClean="0"/>
              <a:t>Attrition rate (11-12) :</a:t>
            </a:r>
            <a:r>
              <a:rPr lang="en-US" sz="5800" b="1" dirty="0" smtClean="0">
                <a:solidFill>
                  <a:srgbClr val="FF0000"/>
                </a:solidFill>
              </a:rPr>
              <a:t>12% </a:t>
            </a:r>
          </a:p>
          <a:p>
            <a:pPr>
              <a:buNone/>
            </a:pPr>
            <a:r>
              <a:rPr lang="en-US" sz="5800" b="1" dirty="0" smtClean="0">
                <a:solidFill>
                  <a:srgbClr val="FF0000"/>
                </a:solidFill>
              </a:rPr>
              <a:t>	</a:t>
            </a:r>
            <a:r>
              <a:rPr lang="en-US" sz="5800" b="1" dirty="0" smtClean="0"/>
              <a:t>(up from </a:t>
            </a:r>
            <a:r>
              <a:rPr lang="en-US" sz="5800" b="1" dirty="0" smtClean="0">
                <a:solidFill>
                  <a:srgbClr val="FF0000"/>
                </a:solidFill>
              </a:rPr>
              <a:t>10.8%</a:t>
            </a:r>
            <a:r>
              <a:rPr lang="en-US" sz="5800" b="1" dirty="0" smtClean="0"/>
              <a:t> in 07-08). </a:t>
            </a:r>
            <a:r>
              <a:rPr lang="en-US" sz="3300" b="1" dirty="0" smtClean="0"/>
              <a:t/>
            </a:r>
            <a:br>
              <a:rPr lang="en-US" sz="3300" b="1" dirty="0" smtClean="0"/>
            </a:br>
            <a:endParaRPr lang="en-US" sz="3300" b="1" dirty="0" smtClean="0"/>
          </a:p>
          <a:p>
            <a:pPr marL="0" indent="0" algn="r">
              <a:buNone/>
            </a:pPr>
            <a:r>
              <a:rPr lang="en-US" sz="3300" b="1" i="1" dirty="0" smtClean="0"/>
              <a:t>     </a:t>
            </a:r>
            <a:r>
              <a:rPr lang="en-US" sz="2000" b="1" i="1" dirty="0" smtClean="0"/>
              <a:t>* Source: North </a:t>
            </a:r>
            <a:r>
              <a:rPr lang="en-US" sz="2000" b="1" i="1" dirty="0"/>
              <a:t>American Membership Strategic Plan (April 2012</a:t>
            </a:r>
            <a:r>
              <a:rPr lang="en-US" sz="2000" b="1" i="1" dirty="0" smtClean="0"/>
              <a:t>)</a:t>
            </a:r>
            <a:r>
              <a:rPr lang="en-US" sz="3600" b="1" i="1" dirty="0" smtClean="0"/>
              <a:t>    </a:t>
            </a:r>
            <a:endParaRPr lang="en-US" sz="3600" b="1" i="1" dirty="0" smtClean="0">
              <a:solidFill>
                <a:srgbClr val="C00000"/>
              </a:solidFill>
            </a:endParaRPr>
          </a:p>
          <a:p>
            <a:pPr>
              <a:buNone/>
            </a:pPr>
            <a:endParaRPr lang="en-US" sz="2800" b="1" dirty="0" smtClean="0"/>
          </a:p>
        </p:txBody>
      </p:sp>
      <p:sp>
        <p:nvSpPr>
          <p:cNvPr id="2" name="Title 1"/>
          <p:cNvSpPr>
            <a:spLocks noGrp="1"/>
          </p:cNvSpPr>
          <p:nvPr>
            <p:ph type="title"/>
          </p:nvPr>
        </p:nvSpPr>
        <p:spPr>
          <a:xfrm>
            <a:off x="0" y="1063626"/>
            <a:ext cx="13003213" cy="1219199"/>
          </a:xfrm>
        </p:spPr>
        <p:txBody>
          <a:bodyPr>
            <a:noAutofit/>
          </a:bodyPr>
          <a:lstStyle/>
          <a:p>
            <a:pPr algn="ctr"/>
            <a:r>
              <a:rPr lang="en-US" sz="4400" dirty="0" smtClean="0">
                <a:solidFill>
                  <a:srgbClr val="1F62A7"/>
                </a:solidFill>
              </a:rPr>
              <a:t>Rotary Membership in North America*</a:t>
            </a:r>
            <a:r>
              <a:rPr lang="en-US" sz="4400" dirty="0">
                <a:solidFill>
                  <a:srgbClr val="1F62A7"/>
                </a:solidFill>
              </a:rPr>
              <a:t/>
            </a:r>
            <a:br>
              <a:rPr lang="en-US" sz="4400" dirty="0">
                <a:solidFill>
                  <a:srgbClr val="1F62A7"/>
                </a:solidFill>
              </a:rPr>
            </a:br>
            <a:endParaRPr lang="en-US" sz="4400" dirty="0">
              <a:solidFill>
                <a:srgbClr val="1F62A7"/>
              </a:solidFill>
            </a:endParaRPr>
          </a:p>
        </p:txBody>
      </p:sp>
      <p:pic>
        <p:nvPicPr>
          <p:cNvPr id="93186" name="Picture 2" descr="http://www.cartoonstock.com/newscartoons/cartoonists/bst/lowres/bstn788l.jpg"/>
          <p:cNvPicPr>
            <a:picLocks noChangeAspect="1" noChangeArrowheads="1"/>
          </p:cNvPicPr>
          <p:nvPr/>
        </p:nvPicPr>
        <p:blipFill>
          <a:blip r:embed="rId2"/>
          <a:srcRect l="12800" t="7200" r="12800" b="14400"/>
          <a:stretch>
            <a:fillRect/>
          </a:stretch>
        </p:blipFill>
        <p:spPr bwMode="auto">
          <a:xfrm>
            <a:off x="481806" y="2359027"/>
            <a:ext cx="4784107" cy="5230866"/>
          </a:xfrm>
          <a:prstGeom prst="rect">
            <a:avLst/>
          </a:prstGeom>
          <a:noFill/>
        </p:spPr>
      </p:pic>
      <p:sp>
        <p:nvSpPr>
          <p:cNvPr id="52226" name="AutoShape 2" descr="Description: Description: Description: Description: cid:1B9D9986-621D-4D75-841B-EF8661B3CCC1"/>
          <p:cNvSpPr>
            <a:spLocks noChangeAspect="1" noChangeArrowheads="1"/>
          </p:cNvSpPr>
          <p:nvPr/>
        </p:nvSpPr>
        <p:spPr bwMode="auto">
          <a:xfrm>
            <a:off x="155575" y="-182563"/>
            <a:ext cx="952500" cy="381001"/>
          </a:xfrm>
          <a:prstGeom prst="rect">
            <a:avLst/>
          </a:prstGeom>
          <a:noFill/>
        </p:spPr>
        <p:txBody>
          <a:bodyPr vert="horz" wrap="square" lIns="91410" tIns="45703" rIns="91410" bIns="45703" numCol="1" anchor="t" anchorCtr="0" compatLnSpc="1">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8006" y="2130426"/>
            <a:ext cx="11702892" cy="6432734"/>
          </a:xfrm>
        </p:spPr>
        <p:txBody>
          <a:bodyPr>
            <a:normAutofit lnSpcReduction="10000"/>
          </a:bodyPr>
          <a:lstStyle/>
          <a:p>
            <a:pPr algn="just">
              <a:buNone/>
            </a:pPr>
            <a:endParaRPr lang="en-US" sz="2800" dirty="0" smtClean="0"/>
          </a:p>
          <a:p>
            <a:pPr algn="just"/>
            <a:r>
              <a:rPr lang="en-US" sz="2800" dirty="0" smtClean="0"/>
              <a:t>Attend or make up at least 50 percent of regular club meetings; or </a:t>
            </a:r>
          </a:p>
          <a:p>
            <a:pPr algn="just"/>
            <a:r>
              <a:rPr lang="en-US" sz="2800" dirty="0" smtClean="0"/>
              <a:t>engage in club projects for at least 12 hours in each half of the year; or</a:t>
            </a:r>
          </a:p>
          <a:p>
            <a:pPr algn="just"/>
            <a:r>
              <a:rPr lang="en-US" sz="2800" dirty="0" smtClean="0"/>
              <a:t>a combination of both</a:t>
            </a:r>
          </a:p>
          <a:p>
            <a:pPr algn="just">
              <a:buNone/>
            </a:pPr>
            <a:endParaRPr lang="en-US" sz="2800" dirty="0" smtClean="0"/>
          </a:p>
          <a:p>
            <a:pPr algn="ctr">
              <a:buNone/>
            </a:pPr>
            <a:r>
              <a:rPr lang="en-US" sz="2800" dirty="0" smtClean="0"/>
              <a:t>	</a:t>
            </a:r>
            <a:r>
              <a:rPr lang="en-US" sz="2800" b="1" dirty="0" smtClean="0">
                <a:solidFill>
                  <a:srgbClr val="3852FF"/>
                </a:solidFill>
              </a:rPr>
              <a:t>What counts as a  “meeting”?  </a:t>
            </a:r>
            <a:r>
              <a:rPr lang="en-US" sz="2800" dirty="0" smtClean="0"/>
              <a:t/>
            </a:r>
            <a:br>
              <a:rPr lang="en-US" sz="2800" dirty="0" smtClean="0"/>
            </a:br>
            <a:endParaRPr lang="en-US" sz="2800" dirty="0" smtClean="0"/>
          </a:p>
          <a:p>
            <a:pPr algn="just">
              <a:buNone/>
            </a:pPr>
            <a:r>
              <a:rPr lang="en-US" sz="2800" dirty="0" smtClean="0"/>
              <a:t>	</a:t>
            </a:r>
            <a:r>
              <a:rPr lang="en-US" sz="2800" i="1" dirty="0" smtClean="0"/>
              <a:t>All official club, district, and RI activities</a:t>
            </a:r>
            <a:r>
              <a:rPr lang="en-US" sz="2800" dirty="0" smtClean="0"/>
              <a:t> – including service projects, committee meetings, club social events, and even today’s seminar!</a:t>
            </a:r>
          </a:p>
          <a:p>
            <a:pPr>
              <a:buNone/>
            </a:pPr>
            <a:endParaRPr lang="en-US" sz="2800" i="1" dirty="0" smtClean="0"/>
          </a:p>
          <a:p>
            <a:pPr algn="r">
              <a:buNone/>
            </a:pPr>
            <a:r>
              <a:rPr lang="en-US" sz="2800" dirty="0" smtClean="0"/>
              <a:t>(See Standard Rotary Club Constitution Article 9)</a:t>
            </a:r>
            <a:endParaRPr lang="en-US" sz="2800"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30</a:t>
            </a:fld>
            <a:endParaRPr kumimoji="0" lang="en-US"/>
          </a:p>
        </p:txBody>
      </p:sp>
      <p:sp>
        <p:nvSpPr>
          <p:cNvPr id="5" name="Title 4"/>
          <p:cNvSpPr>
            <a:spLocks noGrp="1"/>
          </p:cNvSpPr>
          <p:nvPr>
            <p:ph type="title"/>
          </p:nvPr>
        </p:nvSpPr>
        <p:spPr>
          <a:xfrm>
            <a:off x="634207" y="606424"/>
            <a:ext cx="11702892" cy="1624542"/>
          </a:xfrm>
        </p:spPr>
        <p:txBody>
          <a:bodyPr>
            <a:normAutofit/>
          </a:bodyPr>
          <a:lstStyle/>
          <a:p>
            <a:pPr algn="ctr"/>
            <a:r>
              <a:rPr lang="en-US" sz="4000" dirty="0" smtClean="0">
                <a:solidFill>
                  <a:srgbClr val="3852FF"/>
                </a:solidFill>
              </a:rPr>
              <a:t>The “Attendance” Rules Have Changed!</a:t>
            </a:r>
            <a:endParaRPr lang="en-US" sz="4000" dirty="0">
              <a:solidFill>
                <a:srgbClr val="3852FF"/>
              </a:solidFill>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207" y="2663825"/>
            <a:ext cx="7736681" cy="5562600"/>
          </a:xfrm>
        </p:spPr>
        <p:txBody>
          <a:bodyPr>
            <a:noAutofit/>
          </a:bodyPr>
          <a:lstStyle/>
          <a:p>
            <a:pPr>
              <a:buNone/>
            </a:pPr>
            <a:endParaRPr lang="en-US" sz="2400" dirty="0" smtClean="0"/>
          </a:p>
          <a:p>
            <a:r>
              <a:rPr lang="en-US" sz="2400" dirty="0" smtClean="0"/>
              <a:t>Members should attend/participate because they </a:t>
            </a:r>
            <a:r>
              <a:rPr lang="en-US" sz="2400" u="sng" dirty="0" smtClean="0"/>
              <a:t>want</a:t>
            </a:r>
            <a:r>
              <a:rPr lang="en-US" sz="2400" dirty="0" smtClean="0"/>
              <a:t> to, not because we beat them with a rule book!</a:t>
            </a:r>
            <a:br>
              <a:rPr lang="en-US" sz="2400" dirty="0" smtClean="0"/>
            </a:br>
            <a:endParaRPr lang="en-US" sz="2400" dirty="0" smtClean="0"/>
          </a:p>
          <a:p>
            <a:r>
              <a:rPr lang="en-US" sz="2400" dirty="0" smtClean="0"/>
              <a:t>Members participate when they feel they receive </a:t>
            </a:r>
            <a:r>
              <a:rPr lang="en-US" sz="2400" u="sng" dirty="0" smtClean="0"/>
              <a:t>value</a:t>
            </a:r>
            <a:r>
              <a:rPr lang="en-US" sz="2400" dirty="0" smtClean="0"/>
              <a:t> from it.</a:t>
            </a:r>
            <a:br>
              <a:rPr lang="en-US" sz="2400" dirty="0" smtClean="0"/>
            </a:br>
            <a:endParaRPr lang="en-US" sz="2400" dirty="0" smtClean="0"/>
          </a:p>
          <a:p>
            <a:r>
              <a:rPr lang="en-US" sz="2400" dirty="0" smtClean="0"/>
              <a:t>Monitor members’ participation and intervene early.</a:t>
            </a:r>
          </a:p>
          <a:p>
            <a:endParaRPr lang="en-US" sz="2400" dirty="0" smtClean="0"/>
          </a:p>
          <a:p>
            <a:pPr algn="just">
              <a:buNone/>
            </a:pPr>
            <a:r>
              <a:rPr lang="en-US" sz="2400" b="1" dirty="0" smtClean="0">
                <a:solidFill>
                  <a:srgbClr val="C00000"/>
                </a:solidFill>
              </a:rPr>
              <a:t>	</a:t>
            </a:r>
          </a:p>
          <a:p>
            <a:endParaRPr lang="en-US" sz="2400" dirty="0" smtClean="0"/>
          </a:p>
          <a:p>
            <a:pPr>
              <a:buNone/>
            </a:pPr>
            <a:endParaRPr lang="en-US" sz="2400" b="1" i="1" dirty="0" smtClean="0"/>
          </a:p>
        </p:txBody>
      </p:sp>
      <p:sp>
        <p:nvSpPr>
          <p:cNvPr id="2" name="Title 1"/>
          <p:cNvSpPr>
            <a:spLocks noGrp="1"/>
          </p:cNvSpPr>
          <p:nvPr>
            <p:ph type="title"/>
          </p:nvPr>
        </p:nvSpPr>
        <p:spPr>
          <a:xfrm>
            <a:off x="634207" y="911226"/>
            <a:ext cx="11702892" cy="1624542"/>
          </a:xfrm>
        </p:spPr>
        <p:txBody>
          <a:bodyPr>
            <a:normAutofit fontScale="90000"/>
          </a:bodyPr>
          <a:lstStyle/>
          <a:p>
            <a:pPr algn="ctr"/>
            <a:r>
              <a:rPr lang="en-US" dirty="0" smtClean="0">
                <a:solidFill>
                  <a:srgbClr val="1F62A7"/>
                </a:solidFill>
              </a:rPr>
              <a:t>Rotary’s Attendance Rules:</a:t>
            </a:r>
            <a:br>
              <a:rPr lang="en-US" dirty="0" smtClean="0">
                <a:solidFill>
                  <a:srgbClr val="1F62A7"/>
                </a:solidFill>
              </a:rPr>
            </a:br>
            <a:r>
              <a:rPr lang="en-US" sz="3600" dirty="0" smtClean="0">
                <a:solidFill>
                  <a:srgbClr val="C00000"/>
                </a:solidFill>
              </a:rPr>
              <a:t>Participation in club activities </a:t>
            </a:r>
            <a:br>
              <a:rPr lang="en-US" sz="3600" dirty="0" smtClean="0">
                <a:solidFill>
                  <a:srgbClr val="C00000"/>
                </a:solidFill>
              </a:rPr>
            </a:br>
            <a:r>
              <a:rPr lang="en-US" sz="3600" dirty="0" smtClean="0">
                <a:solidFill>
                  <a:srgbClr val="C00000"/>
                </a:solidFill>
              </a:rPr>
              <a:t>is as important as meeting attendance!</a:t>
            </a:r>
            <a:r>
              <a:rPr lang="en-US" sz="4400" dirty="0" smtClean="0">
                <a:solidFill>
                  <a:srgbClr val="C00000"/>
                </a:solidFill>
              </a:rPr>
              <a:t/>
            </a:r>
            <a:br>
              <a:rPr lang="en-US" sz="4400" dirty="0" smtClean="0">
                <a:solidFill>
                  <a:srgbClr val="C00000"/>
                </a:solidFill>
              </a:rPr>
            </a:br>
            <a:endParaRPr lang="en-US" dirty="0">
              <a:solidFill>
                <a:srgbClr val="C00000"/>
              </a:solidFill>
            </a:endParaRPr>
          </a:p>
        </p:txBody>
      </p:sp>
      <p:sp>
        <p:nvSpPr>
          <p:cNvPr id="5" name="TextBox 4"/>
          <p:cNvSpPr txBox="1"/>
          <p:nvPr/>
        </p:nvSpPr>
        <p:spPr>
          <a:xfrm>
            <a:off x="1701006" y="7235829"/>
            <a:ext cx="9906000" cy="954073"/>
          </a:xfrm>
          <a:prstGeom prst="rect">
            <a:avLst/>
          </a:prstGeom>
          <a:noFill/>
        </p:spPr>
        <p:txBody>
          <a:bodyPr wrap="square" lIns="91410" tIns="45703" rIns="91410" bIns="45703" rtlCol="0">
            <a:spAutoFit/>
          </a:bodyPr>
          <a:lstStyle/>
          <a:p>
            <a:pPr algn="ctr"/>
            <a:r>
              <a:rPr lang="en-US" sz="2800" b="1" dirty="0" smtClean="0">
                <a:solidFill>
                  <a:srgbClr val="C00000"/>
                </a:solidFill>
              </a:rPr>
              <a:t>Please forgive my rant: No Rotarian should ever have to leave Rotary for failing to meet attendance requirements!</a:t>
            </a:r>
            <a:endParaRPr lang="en-US" sz="2800" dirty="0"/>
          </a:p>
        </p:txBody>
      </p:sp>
      <p:pic>
        <p:nvPicPr>
          <p:cNvPr id="22532" name="Picture 4"/>
          <p:cNvPicPr>
            <a:picLocks noChangeAspect="1" noChangeArrowheads="1"/>
          </p:cNvPicPr>
          <p:nvPr/>
        </p:nvPicPr>
        <p:blipFill>
          <a:blip r:embed="rId2"/>
          <a:srcRect l="31333" t="11733" r="32667" b="9600"/>
          <a:stretch>
            <a:fillRect/>
          </a:stretch>
        </p:blipFill>
        <p:spPr bwMode="auto">
          <a:xfrm>
            <a:off x="9168610" y="2816225"/>
            <a:ext cx="2981949" cy="4072821"/>
          </a:xfrm>
          <a:prstGeom prst="rect">
            <a:avLst/>
          </a:prstGeom>
          <a:noFill/>
          <a:ln w="9525">
            <a:noFill/>
            <a:miter lim="800000"/>
            <a:headEnd/>
            <a:tailEn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9007" y="301628"/>
            <a:ext cx="9220200" cy="3809999"/>
          </a:xfrm>
        </p:spPr>
        <p:txBody>
          <a:bodyPr/>
          <a:lstStyle/>
          <a:p>
            <a:pPr algn="ctr">
              <a:buNone/>
            </a:pPr>
            <a:r>
              <a:rPr lang="en-US" dirty="0" smtClean="0"/>
              <a:t/>
            </a:r>
            <a:br>
              <a:rPr lang="en-US" dirty="0" smtClean="0"/>
            </a:br>
            <a:r>
              <a:rPr lang="en-US" sz="5400" i="1" dirty="0" smtClean="0">
                <a:solidFill>
                  <a:schemeClr val="bg1"/>
                </a:solidFill>
              </a:rPr>
              <a:t>“</a:t>
            </a:r>
            <a:r>
              <a:rPr lang="en-US" sz="5400" b="1" i="1" dirty="0" smtClean="0">
                <a:solidFill>
                  <a:schemeClr val="bg1"/>
                </a:solidFill>
              </a:rPr>
              <a:t>The Value Proposition”</a:t>
            </a:r>
            <a:endParaRPr lang="en-US" sz="5400" b="1" dirty="0" smtClean="0">
              <a:solidFill>
                <a:schemeClr val="bg1"/>
              </a:solidFill>
            </a:endParaRPr>
          </a:p>
        </p:txBody>
      </p:sp>
      <p:sp>
        <p:nvSpPr>
          <p:cNvPr id="2" name="Title 1"/>
          <p:cNvSpPr>
            <a:spLocks noGrp="1"/>
          </p:cNvSpPr>
          <p:nvPr>
            <p:ph type="title"/>
          </p:nvPr>
        </p:nvSpPr>
        <p:spPr>
          <a:xfrm>
            <a:off x="0" y="1063626"/>
            <a:ext cx="13003213" cy="1219199"/>
          </a:xfrm>
        </p:spPr>
        <p:txBody>
          <a:bodyPr/>
          <a:lstStyle/>
          <a:p>
            <a:pPr algn="ctr"/>
            <a:r>
              <a:rPr lang="en-US" sz="4800" i="1" dirty="0" smtClean="0">
                <a:solidFill>
                  <a:srgbClr val="1F62A7"/>
                </a:solidFill>
              </a:rPr>
              <a:t>INTRODUCING…</a:t>
            </a:r>
            <a:endParaRPr lang="en-US" sz="4800" i="1" dirty="0">
              <a:solidFill>
                <a:srgbClr val="1F62A7"/>
              </a:solidFill>
            </a:endParaRPr>
          </a:p>
        </p:txBody>
      </p:sp>
      <p:pic>
        <p:nvPicPr>
          <p:cNvPr id="107526" name="Picture 6" descr="http://2.bp.blogspot.com/--FoCE8I7xvQ/TdGkabgF3AI/AAAAAAAABws/NshtOKcKdQg/s1600/Spotlight%2BMike%2BPloog.jpg"/>
          <p:cNvPicPr>
            <a:picLocks noChangeAspect="1" noChangeArrowheads="1"/>
          </p:cNvPicPr>
          <p:nvPr/>
        </p:nvPicPr>
        <p:blipFill>
          <a:blip r:embed="rId2"/>
          <a:srcRect/>
          <a:stretch>
            <a:fillRect/>
          </a:stretch>
        </p:blipFill>
        <p:spPr bwMode="auto">
          <a:xfrm>
            <a:off x="2386808" y="2206625"/>
            <a:ext cx="8077199" cy="4893355"/>
          </a:xfrm>
          <a:prstGeom prst="rect">
            <a:avLst/>
          </a:prstGeom>
          <a:noFill/>
        </p:spPr>
      </p:pic>
      <p:sp>
        <p:nvSpPr>
          <p:cNvPr id="10" name="TextBox 9"/>
          <p:cNvSpPr txBox="1"/>
          <p:nvPr/>
        </p:nvSpPr>
        <p:spPr>
          <a:xfrm>
            <a:off x="3072606" y="4873627"/>
            <a:ext cx="6629400" cy="1754292"/>
          </a:xfrm>
          <a:prstGeom prst="rect">
            <a:avLst/>
          </a:prstGeom>
          <a:noFill/>
        </p:spPr>
        <p:txBody>
          <a:bodyPr wrap="square" lIns="91410" tIns="45703" rIns="91410" bIns="45703" rtlCol="0">
            <a:spAutoFit/>
          </a:bodyPr>
          <a:lstStyle/>
          <a:p>
            <a:pPr algn="ctr"/>
            <a:r>
              <a:rPr lang="en-US" sz="5400" b="1" i="1" dirty="0" smtClean="0">
                <a:solidFill>
                  <a:schemeClr val="bg1">
                    <a:lumMod val="95000"/>
                  </a:schemeClr>
                </a:solidFill>
                <a:latin typeface="+mn-lt"/>
              </a:rPr>
              <a:t>Rotary</a:t>
            </a:r>
            <a:r>
              <a:rPr lang="en-US" sz="5400" b="1" i="1" dirty="0" smtClean="0">
                <a:solidFill>
                  <a:schemeClr val="bg1"/>
                </a:solidFill>
                <a:latin typeface="+mn-lt"/>
              </a:rPr>
              <a:t> </a:t>
            </a:r>
            <a:r>
              <a:rPr lang="en-US" sz="5400" b="1" i="1" dirty="0" smtClean="0">
                <a:latin typeface="+mn-lt"/>
              </a:rPr>
              <a:t>“</a:t>
            </a:r>
            <a:r>
              <a:rPr lang="en-US" sz="5400" b="1" i="1" dirty="0" err="1" smtClean="0">
                <a:latin typeface="+mn-lt"/>
              </a:rPr>
              <a:t>Touchpoints</a:t>
            </a:r>
            <a:r>
              <a:rPr lang="en-US" sz="5400" b="1" i="1" dirty="0" smtClean="0">
                <a:latin typeface="+mn-lt"/>
              </a:rPr>
              <a:t>!”</a:t>
            </a:r>
            <a:endParaRPr lang="en-US" sz="5400" b="1" i="1" dirty="0">
              <a:latin typeface="+mn-lt"/>
            </a:endParaRPr>
          </a:p>
        </p:txBody>
      </p:sp>
      <p:sp>
        <p:nvSpPr>
          <p:cNvPr id="6" name="Rectangle 5"/>
          <p:cNvSpPr/>
          <p:nvPr/>
        </p:nvSpPr>
        <p:spPr>
          <a:xfrm>
            <a:off x="2615408" y="7464428"/>
            <a:ext cx="7924800" cy="954073"/>
          </a:xfrm>
          <a:prstGeom prst="rect">
            <a:avLst/>
          </a:prstGeom>
        </p:spPr>
        <p:txBody>
          <a:bodyPr wrap="square" lIns="91410" tIns="45703" rIns="91410" bIns="45703">
            <a:spAutoFit/>
          </a:bodyPr>
          <a:lstStyle/>
          <a:p>
            <a:pPr algn="ctr">
              <a:buNone/>
            </a:pPr>
            <a:r>
              <a:rPr lang="en-US" sz="2800" b="1" dirty="0" smtClean="0">
                <a:solidFill>
                  <a:srgbClr val="C00000"/>
                </a:solidFill>
              </a:rPr>
              <a:t>“Why is a </a:t>
            </a:r>
            <a:r>
              <a:rPr lang="en-US" sz="2800" b="1" i="1" dirty="0" smtClean="0">
                <a:solidFill>
                  <a:srgbClr val="C00000"/>
                </a:solidFill>
              </a:rPr>
              <a:t>service</a:t>
            </a:r>
            <a:r>
              <a:rPr lang="en-US" sz="2800" b="1" dirty="0" smtClean="0">
                <a:solidFill>
                  <a:srgbClr val="C00000"/>
                </a:solidFill>
              </a:rPr>
              <a:t> organization so obsessed with </a:t>
            </a:r>
            <a:r>
              <a:rPr lang="en-US" sz="2800" b="1" i="1" dirty="0" smtClean="0">
                <a:solidFill>
                  <a:srgbClr val="C00000"/>
                </a:solidFill>
              </a:rPr>
              <a:t>meeting</a:t>
            </a:r>
            <a:r>
              <a:rPr lang="en-US" sz="2800" b="1" dirty="0" smtClean="0">
                <a:solidFill>
                  <a:srgbClr val="C00000"/>
                </a:solidFill>
              </a:rPr>
              <a:t> attendance?</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978025"/>
            <a:ext cx="7391399" cy="6629401"/>
          </a:xfrm>
        </p:spPr>
        <p:txBody>
          <a:bodyPr>
            <a:normAutofit fontScale="92500" lnSpcReduction="10000"/>
          </a:bodyPr>
          <a:lstStyle/>
          <a:p>
            <a:r>
              <a:rPr lang="en-US" sz="2400" dirty="0" smtClean="0"/>
              <a:t>A club program to increase member enthusiasm and participation, create committed Rotarians, and retain and attract members.</a:t>
            </a:r>
          </a:p>
          <a:p>
            <a:endParaRPr lang="en-US" sz="2400" dirty="0" smtClean="0"/>
          </a:p>
          <a:p>
            <a:r>
              <a:rPr lang="en-US" sz="2400" dirty="0" smtClean="0"/>
              <a:t>Offers increased opportunities for member participation and encourages and recognizes outstanding member involvement.</a:t>
            </a:r>
            <a:br>
              <a:rPr lang="en-US" sz="2400" dirty="0" smtClean="0"/>
            </a:br>
            <a:endParaRPr lang="en-US" sz="2400" dirty="0" smtClean="0"/>
          </a:p>
          <a:p>
            <a:r>
              <a:rPr lang="en-US" sz="2400" dirty="0" smtClean="0"/>
              <a:t>Helps members understand the club’s activities beyond meetings and participate in those of interest to them. </a:t>
            </a:r>
          </a:p>
          <a:p>
            <a:endParaRPr lang="en-US" sz="2400" dirty="0" smtClean="0"/>
          </a:p>
          <a:p>
            <a:r>
              <a:rPr lang="en-US" sz="2400" dirty="0" err="1" smtClean="0"/>
              <a:t>Touchpoints</a:t>
            </a:r>
            <a:r>
              <a:rPr lang="en-US" sz="2400" dirty="0" smtClean="0"/>
              <a:t> are </a:t>
            </a:r>
            <a:r>
              <a:rPr lang="en-US" sz="2400" u="sng" dirty="0" smtClean="0"/>
              <a:t>all</a:t>
            </a:r>
            <a:r>
              <a:rPr lang="en-US" sz="2400" dirty="0" smtClean="0"/>
              <a:t> club meetings, activities, experiences, and projects across all Five Avenues of Service</a:t>
            </a:r>
          </a:p>
          <a:p>
            <a:pPr>
              <a:buNone/>
            </a:pPr>
            <a:endParaRPr lang="en-US" sz="2400" b="1" dirty="0" smtClean="0"/>
          </a:p>
          <a:p>
            <a:r>
              <a:rPr lang="en-US" sz="2400" b="1" dirty="0" smtClean="0"/>
              <a:t>Each club’s </a:t>
            </a:r>
            <a:r>
              <a:rPr lang="en-US" sz="2400" b="1" dirty="0" err="1" smtClean="0"/>
              <a:t>Touchpoint</a:t>
            </a:r>
            <a:r>
              <a:rPr lang="en-US" sz="2400" b="1" dirty="0" smtClean="0"/>
              <a:t> program is created to meet the unique needs of that club and its members</a:t>
            </a:r>
            <a:r>
              <a:rPr lang="en-US" sz="2400" i="1" dirty="0" smtClean="0"/>
              <a:t>.</a:t>
            </a:r>
          </a:p>
          <a:p>
            <a:endParaRPr lang="en-US"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33</a:t>
            </a:fld>
            <a:endParaRPr kumimoji="0" lang="en-US"/>
          </a:p>
        </p:txBody>
      </p:sp>
      <p:sp>
        <p:nvSpPr>
          <p:cNvPr id="5" name="Title 4"/>
          <p:cNvSpPr>
            <a:spLocks noGrp="1"/>
          </p:cNvSpPr>
          <p:nvPr>
            <p:ph type="title"/>
          </p:nvPr>
        </p:nvSpPr>
        <p:spPr/>
        <p:txBody>
          <a:bodyPr>
            <a:normAutofit fontScale="90000"/>
          </a:bodyPr>
          <a:lstStyle/>
          <a:p>
            <a:pPr algn="ctr"/>
            <a:r>
              <a:rPr lang="en-US" dirty="0" smtClean="0">
                <a:solidFill>
                  <a:srgbClr val="C00000"/>
                </a:solidFill>
              </a:rPr>
              <a:t>What is a “</a:t>
            </a:r>
            <a:r>
              <a:rPr lang="en-US" dirty="0" err="1" smtClean="0">
                <a:solidFill>
                  <a:srgbClr val="C00000"/>
                </a:solidFill>
              </a:rPr>
              <a:t>Touchpoints</a:t>
            </a:r>
            <a:r>
              <a:rPr lang="en-US" dirty="0" smtClean="0">
                <a:solidFill>
                  <a:srgbClr val="C00000"/>
                </a:solidFill>
              </a:rPr>
              <a:t>” Program?</a:t>
            </a:r>
            <a:endParaRPr lang="en-US" dirty="0">
              <a:solidFill>
                <a:srgbClr val="C00000"/>
              </a:solidFill>
            </a:endParaRPr>
          </a:p>
        </p:txBody>
      </p:sp>
      <p:pic>
        <p:nvPicPr>
          <p:cNvPr id="111620" name="Picture 4" descr="http://www.uarotary.org/wp-content/uploads/2013/01/UAR_animation2.jpg"/>
          <p:cNvPicPr>
            <a:picLocks noChangeAspect="1" noChangeArrowheads="1"/>
          </p:cNvPicPr>
          <p:nvPr/>
        </p:nvPicPr>
        <p:blipFill>
          <a:blip r:embed="rId2"/>
          <a:srcRect l="9527"/>
          <a:stretch>
            <a:fillRect/>
          </a:stretch>
        </p:blipFill>
        <p:spPr bwMode="auto">
          <a:xfrm>
            <a:off x="7431478" y="2587629"/>
            <a:ext cx="5394731" cy="3809999"/>
          </a:xfrm>
          <a:prstGeom prst="rect">
            <a:avLst/>
          </a:prstGeom>
          <a:noFill/>
        </p:spPr>
      </p:pic>
      <p:sp>
        <p:nvSpPr>
          <p:cNvPr id="8" name="Rectangle 7"/>
          <p:cNvSpPr/>
          <p:nvPr/>
        </p:nvSpPr>
        <p:spPr>
          <a:xfrm>
            <a:off x="7797010" y="6550027"/>
            <a:ext cx="4520407" cy="660971"/>
          </a:xfrm>
          <a:prstGeom prst="rect">
            <a:avLst/>
          </a:prstGeom>
        </p:spPr>
        <p:txBody>
          <a:bodyPr wrap="square" lIns="91410" tIns="45703" rIns="91410" bIns="45703">
            <a:spAutoFit/>
          </a:bodyPr>
          <a:lstStyle/>
          <a:p>
            <a:pPr algn="ctr">
              <a:buNone/>
            </a:pPr>
            <a:r>
              <a:rPr lang="en-US" sz="1800" dirty="0" smtClean="0"/>
              <a:t>District 6690 (Ohio) Rotarians serving their community</a:t>
            </a:r>
            <a:endParaRPr lang="en-US" sz="1800"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5808" y="2435227"/>
            <a:ext cx="6673691" cy="6432734"/>
          </a:xfrm>
        </p:spPr>
        <p:txBody>
          <a:bodyPr>
            <a:noAutofit/>
          </a:bodyPr>
          <a:lstStyle/>
          <a:p>
            <a:r>
              <a:rPr lang="en-US" sz="2400" dirty="0" smtClean="0"/>
              <a:t>Personalizes members’ Rotary experience</a:t>
            </a:r>
          </a:p>
          <a:p>
            <a:r>
              <a:rPr lang="en-US" sz="2400" dirty="0" smtClean="0"/>
              <a:t>Gives members options for participation and to bring their service passions to the club</a:t>
            </a:r>
          </a:p>
          <a:p>
            <a:r>
              <a:rPr lang="en-US" sz="2400" dirty="0" smtClean="0"/>
              <a:t>Helps members understand and appreciate Rotary service beyond meetings</a:t>
            </a:r>
          </a:p>
          <a:p>
            <a:r>
              <a:rPr lang="en-US" sz="2400" b="1" dirty="0" smtClean="0"/>
              <a:t>Increases regular meeting attendance (</a:t>
            </a:r>
            <a:r>
              <a:rPr lang="en-US" sz="2400" b="1" dirty="0" smtClean="0">
                <a:solidFill>
                  <a:srgbClr val="C00000"/>
                </a:solidFill>
              </a:rPr>
              <a:t>yes it’s true!</a:t>
            </a:r>
            <a:r>
              <a:rPr lang="en-US" sz="2400" b="1" dirty="0" smtClean="0"/>
              <a:t>) </a:t>
            </a:r>
            <a:r>
              <a:rPr lang="en-US" sz="2400" b="1" i="1" dirty="0" smtClean="0"/>
              <a:t>and</a:t>
            </a:r>
            <a:r>
              <a:rPr lang="en-US" sz="2400" b="1" dirty="0" smtClean="0"/>
              <a:t> participation in club events</a:t>
            </a:r>
          </a:p>
          <a:p>
            <a:r>
              <a:rPr lang="en-US" sz="2400" dirty="0" smtClean="0"/>
              <a:t>Helps attract new members and retain all members</a:t>
            </a:r>
          </a:p>
          <a:p>
            <a:r>
              <a:rPr lang="en-US" sz="2400" i="1" dirty="0" smtClean="0"/>
              <a:t>Revitalizes and re-energizes your club!</a:t>
            </a:r>
            <a:endParaRPr lang="en-US" sz="2400" i="1" dirty="0"/>
          </a:p>
        </p:txBody>
      </p:sp>
      <p:sp>
        <p:nvSpPr>
          <p:cNvPr id="4" name="Slide Number Placeholder 3"/>
          <p:cNvSpPr>
            <a:spLocks noGrp="1"/>
          </p:cNvSpPr>
          <p:nvPr>
            <p:ph type="sldNum" sz="quarter" idx="12"/>
          </p:nvPr>
        </p:nvSpPr>
        <p:spPr>
          <a:prstGeom prst="rect">
            <a:avLst/>
          </a:prstGeom>
        </p:spPr>
        <p:txBody>
          <a:bodyPr/>
          <a:lstStyle/>
          <a:p>
            <a:fld id="{D5BBC35B-A44B-4119-B8DA-DE9E3DFADA20}" type="slidenum">
              <a:rPr kumimoji="0" lang="en-US" smtClean="0"/>
              <a:pPr/>
              <a:t>34</a:t>
            </a:fld>
            <a:endParaRPr kumimoji="0" lang="en-US"/>
          </a:p>
        </p:txBody>
      </p:sp>
      <p:sp>
        <p:nvSpPr>
          <p:cNvPr id="5" name="Title 4"/>
          <p:cNvSpPr>
            <a:spLocks noGrp="1"/>
          </p:cNvSpPr>
          <p:nvPr>
            <p:ph type="title"/>
          </p:nvPr>
        </p:nvSpPr>
        <p:spPr>
          <a:xfrm>
            <a:off x="0" y="606426"/>
            <a:ext cx="13003213" cy="1219199"/>
          </a:xfrm>
        </p:spPr>
        <p:txBody>
          <a:bodyPr>
            <a:normAutofit fontScale="90000"/>
          </a:bodyPr>
          <a:lstStyle/>
          <a:p>
            <a:pPr algn="ctr"/>
            <a:r>
              <a:rPr lang="en-US" sz="4400" dirty="0" smtClean="0">
                <a:solidFill>
                  <a:srgbClr val="1F62A7"/>
                </a:solidFill>
              </a:rPr>
              <a:t>How a </a:t>
            </a:r>
            <a:r>
              <a:rPr lang="en-US" sz="4400" dirty="0" err="1" smtClean="0">
                <a:solidFill>
                  <a:srgbClr val="1F62A7"/>
                </a:solidFill>
              </a:rPr>
              <a:t>Touchpoints</a:t>
            </a:r>
            <a:r>
              <a:rPr lang="en-US" sz="4400" dirty="0" smtClean="0">
                <a:solidFill>
                  <a:srgbClr val="1F62A7"/>
                </a:solidFill>
              </a:rPr>
              <a:t> Program</a:t>
            </a:r>
            <a:br>
              <a:rPr lang="en-US" sz="4400" dirty="0" smtClean="0">
                <a:solidFill>
                  <a:srgbClr val="1F62A7"/>
                </a:solidFill>
              </a:rPr>
            </a:br>
            <a:r>
              <a:rPr lang="en-US" sz="4400" dirty="0" smtClean="0">
                <a:solidFill>
                  <a:srgbClr val="1F62A7"/>
                </a:solidFill>
              </a:rPr>
              <a:t> Can Help Your Club</a:t>
            </a:r>
            <a:endParaRPr lang="en-US" sz="4400" dirty="0">
              <a:solidFill>
                <a:srgbClr val="1F62A7"/>
              </a:solidFill>
            </a:endParaRPr>
          </a:p>
        </p:txBody>
      </p:sp>
      <p:pic>
        <p:nvPicPr>
          <p:cNvPr id="7" name="Picture 2" descr="http://www.uarotary.org/wp-content/uploads/2013/01/UAR_animation1.jpg"/>
          <p:cNvPicPr>
            <a:picLocks noChangeAspect="1" noChangeArrowheads="1"/>
          </p:cNvPicPr>
          <p:nvPr/>
        </p:nvPicPr>
        <p:blipFill>
          <a:blip r:embed="rId2"/>
          <a:srcRect l="9527" r="5444"/>
          <a:stretch>
            <a:fillRect/>
          </a:stretch>
        </p:blipFill>
        <p:spPr bwMode="auto">
          <a:xfrm>
            <a:off x="100810" y="2663827"/>
            <a:ext cx="5779881" cy="4343400"/>
          </a:xfrm>
          <a:prstGeom prst="rect">
            <a:avLst/>
          </a:prstGeom>
          <a:noFill/>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7" name="Picture 3" descr="C:\Users\Brent's PC\Desktop\Membership\Newlogoimage001.png"/>
          <p:cNvPicPr>
            <a:picLocks noChangeAspect="1" noChangeArrowheads="1"/>
          </p:cNvPicPr>
          <p:nvPr/>
        </p:nvPicPr>
        <p:blipFill>
          <a:blip r:embed="rId2"/>
          <a:srcRect/>
          <a:stretch>
            <a:fillRect/>
          </a:stretch>
        </p:blipFill>
        <p:spPr bwMode="auto">
          <a:xfrm>
            <a:off x="5130007" y="4264027"/>
            <a:ext cx="2971800" cy="1188720"/>
          </a:xfrm>
          <a:prstGeom prst="rect">
            <a:avLst/>
          </a:prstGeom>
          <a:noFill/>
        </p:spPr>
      </p:pic>
      <p:sp>
        <p:nvSpPr>
          <p:cNvPr id="2" name="Content Placeholder 1"/>
          <p:cNvSpPr>
            <a:spLocks noGrp="1"/>
          </p:cNvSpPr>
          <p:nvPr>
            <p:ph idx="1"/>
          </p:nvPr>
        </p:nvSpPr>
        <p:spPr>
          <a:xfrm>
            <a:off x="-584994" y="2435227"/>
            <a:ext cx="11702892" cy="6432734"/>
          </a:xfrm>
        </p:spPr>
        <p:txBody>
          <a:bodyPr/>
          <a:lstStyle/>
          <a:p>
            <a:pPr>
              <a:buNone/>
            </a:pPr>
            <a:r>
              <a:rPr lang="en-US" dirty="0" smtClean="0"/>
              <a:t> </a:t>
            </a:r>
          </a:p>
          <a:p>
            <a:pPr>
              <a:buNone/>
            </a:pPr>
            <a:endParaRPr lang="en-US"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35</a:t>
            </a:fld>
            <a:endParaRPr kumimoji="0" lang="en-US"/>
          </a:p>
        </p:txBody>
      </p:sp>
      <p:sp>
        <p:nvSpPr>
          <p:cNvPr id="5" name="Title 4"/>
          <p:cNvSpPr>
            <a:spLocks noGrp="1"/>
          </p:cNvSpPr>
          <p:nvPr>
            <p:ph type="title"/>
          </p:nvPr>
        </p:nvSpPr>
        <p:spPr>
          <a:xfrm>
            <a:off x="634207" y="201083"/>
            <a:ext cx="11702892" cy="1624542"/>
          </a:xfrm>
        </p:spPr>
        <p:txBody>
          <a:bodyPr>
            <a:normAutofit fontScale="90000"/>
          </a:bodyPr>
          <a:lstStyle/>
          <a:p>
            <a:pPr algn="ctr"/>
            <a:r>
              <a:rPr lang="en-US" dirty="0" smtClean="0"/>
              <a:t>The Cycle of Growth</a:t>
            </a:r>
            <a:br>
              <a:rPr lang="en-US" dirty="0" smtClean="0"/>
            </a:br>
            <a:endParaRPr lang="en-US" dirty="0"/>
          </a:p>
        </p:txBody>
      </p:sp>
      <p:sp>
        <p:nvSpPr>
          <p:cNvPr id="9" name="TextBox 8"/>
          <p:cNvSpPr txBox="1"/>
          <p:nvPr/>
        </p:nvSpPr>
        <p:spPr>
          <a:xfrm>
            <a:off x="3377409" y="4797427"/>
            <a:ext cx="1676401" cy="529738"/>
          </a:xfrm>
          <a:prstGeom prst="rect">
            <a:avLst/>
          </a:prstGeom>
          <a:noFill/>
        </p:spPr>
        <p:txBody>
          <a:bodyPr wrap="square" lIns="91410" tIns="45703" rIns="91410" bIns="45703" rtlCol="0">
            <a:spAutoFit/>
          </a:bodyPr>
          <a:lstStyle/>
          <a:p>
            <a:r>
              <a:rPr lang="en-US" sz="2800" b="1" dirty="0" smtClean="0">
                <a:solidFill>
                  <a:schemeClr val="bg1"/>
                </a:solidFill>
              </a:rPr>
              <a:t>Value</a:t>
            </a:r>
            <a:endParaRPr lang="en-US" sz="2800" b="1" dirty="0">
              <a:solidFill>
                <a:schemeClr val="bg1"/>
              </a:solidFill>
            </a:endParaRPr>
          </a:p>
        </p:txBody>
      </p:sp>
      <p:sp>
        <p:nvSpPr>
          <p:cNvPr id="10" name="TextBox 9"/>
          <p:cNvSpPr txBox="1"/>
          <p:nvPr/>
        </p:nvSpPr>
        <p:spPr>
          <a:xfrm>
            <a:off x="5511009" y="2054226"/>
            <a:ext cx="2590801" cy="529738"/>
          </a:xfrm>
          <a:prstGeom prst="rect">
            <a:avLst/>
          </a:prstGeom>
          <a:noFill/>
        </p:spPr>
        <p:txBody>
          <a:bodyPr wrap="square" lIns="91410" tIns="45703" rIns="91410" bIns="45703" rtlCol="0">
            <a:spAutoFit/>
          </a:bodyPr>
          <a:lstStyle/>
          <a:p>
            <a:r>
              <a:rPr lang="en-US" sz="2800" b="1" dirty="0" smtClean="0">
                <a:solidFill>
                  <a:schemeClr val="bg1"/>
                </a:solidFill>
              </a:rPr>
              <a:t>Engagement</a:t>
            </a:r>
            <a:endParaRPr lang="en-US" sz="2800" b="1" dirty="0">
              <a:solidFill>
                <a:schemeClr val="bg1"/>
              </a:solidFill>
            </a:endParaRPr>
          </a:p>
        </p:txBody>
      </p:sp>
      <p:sp>
        <p:nvSpPr>
          <p:cNvPr id="11" name="TextBox 10"/>
          <p:cNvSpPr txBox="1"/>
          <p:nvPr/>
        </p:nvSpPr>
        <p:spPr>
          <a:xfrm>
            <a:off x="5815807" y="7083426"/>
            <a:ext cx="2438400" cy="529738"/>
          </a:xfrm>
          <a:prstGeom prst="rect">
            <a:avLst/>
          </a:prstGeom>
          <a:noFill/>
        </p:spPr>
        <p:txBody>
          <a:bodyPr wrap="square" lIns="91410" tIns="45703" rIns="91410" bIns="45703" rtlCol="0">
            <a:spAutoFit/>
          </a:bodyPr>
          <a:lstStyle/>
          <a:p>
            <a:r>
              <a:rPr lang="en-US" sz="2800" b="1" dirty="0" smtClean="0">
                <a:solidFill>
                  <a:schemeClr val="bg1"/>
                </a:solidFill>
              </a:rPr>
              <a:t>Retention</a:t>
            </a:r>
            <a:endParaRPr lang="en-US" sz="2800" b="1" dirty="0">
              <a:solidFill>
                <a:schemeClr val="bg1"/>
              </a:solidFill>
            </a:endParaRPr>
          </a:p>
        </p:txBody>
      </p:sp>
      <p:sp>
        <p:nvSpPr>
          <p:cNvPr id="12" name="TextBox 11"/>
          <p:cNvSpPr txBox="1"/>
          <p:nvPr/>
        </p:nvSpPr>
        <p:spPr>
          <a:xfrm>
            <a:off x="8369705" y="4416426"/>
            <a:ext cx="2399101" cy="529738"/>
          </a:xfrm>
          <a:prstGeom prst="rect">
            <a:avLst/>
          </a:prstGeom>
          <a:noFill/>
        </p:spPr>
        <p:txBody>
          <a:bodyPr wrap="square" lIns="91410" tIns="45703" rIns="91410" bIns="45703" rtlCol="0">
            <a:spAutoFit/>
          </a:bodyPr>
          <a:lstStyle/>
          <a:p>
            <a:r>
              <a:rPr lang="en-US" sz="2800" b="1" dirty="0" smtClean="0">
                <a:solidFill>
                  <a:schemeClr val="bg1"/>
                </a:solidFill>
              </a:rPr>
              <a:t>Attraction</a:t>
            </a:r>
            <a:endParaRPr lang="en-US" sz="2800" b="1" dirty="0">
              <a:solidFill>
                <a:schemeClr val="bg1"/>
              </a:solidFill>
            </a:endParaRPr>
          </a:p>
        </p:txBody>
      </p:sp>
      <p:pic>
        <p:nvPicPr>
          <p:cNvPr id="98306" name="Picture 2" descr="http://www-03.ibm.com/software/lotus/symphony/gallery.nsf/GalleryClipArtAll/7223804BFF001A188525759600278E49/$File/Cycle02-Transparent-Blue.png"/>
          <p:cNvPicPr>
            <a:picLocks noChangeAspect="1" noChangeArrowheads="1"/>
          </p:cNvPicPr>
          <p:nvPr/>
        </p:nvPicPr>
        <p:blipFill>
          <a:blip r:embed="rId3"/>
          <a:srcRect/>
          <a:stretch>
            <a:fillRect/>
          </a:stretch>
        </p:blipFill>
        <p:spPr bwMode="auto">
          <a:xfrm>
            <a:off x="2388991" y="758827"/>
            <a:ext cx="8379819" cy="8146629"/>
          </a:xfrm>
          <a:prstGeom prst="rect">
            <a:avLst/>
          </a:prstGeom>
          <a:noFill/>
        </p:spPr>
      </p:pic>
      <p:sp>
        <p:nvSpPr>
          <p:cNvPr id="13" name="TextBox 12"/>
          <p:cNvSpPr txBox="1"/>
          <p:nvPr/>
        </p:nvSpPr>
        <p:spPr>
          <a:xfrm>
            <a:off x="5739609" y="2054226"/>
            <a:ext cx="1447801" cy="529738"/>
          </a:xfrm>
          <a:prstGeom prst="rect">
            <a:avLst/>
          </a:prstGeom>
          <a:noFill/>
        </p:spPr>
        <p:txBody>
          <a:bodyPr wrap="square" lIns="91410" tIns="45703" rIns="91410" bIns="45703" rtlCol="0">
            <a:spAutoFit/>
          </a:bodyPr>
          <a:lstStyle/>
          <a:p>
            <a:r>
              <a:rPr lang="en-US" sz="2800" b="1" dirty="0" smtClean="0">
                <a:solidFill>
                  <a:schemeClr val="bg1"/>
                </a:solidFill>
              </a:rPr>
              <a:t>Attract</a:t>
            </a:r>
            <a:endParaRPr lang="en-US" sz="2800" b="1" dirty="0">
              <a:solidFill>
                <a:schemeClr val="bg1"/>
              </a:solidFill>
            </a:endParaRPr>
          </a:p>
        </p:txBody>
      </p:sp>
      <p:sp>
        <p:nvSpPr>
          <p:cNvPr id="14" name="TextBox 13"/>
          <p:cNvSpPr txBox="1"/>
          <p:nvPr/>
        </p:nvSpPr>
        <p:spPr>
          <a:xfrm>
            <a:off x="3225006" y="4797427"/>
            <a:ext cx="1600200" cy="529738"/>
          </a:xfrm>
          <a:prstGeom prst="rect">
            <a:avLst/>
          </a:prstGeom>
          <a:noFill/>
        </p:spPr>
        <p:txBody>
          <a:bodyPr wrap="square" lIns="91410" tIns="45703" rIns="91410" bIns="45703" rtlCol="0">
            <a:spAutoFit/>
          </a:bodyPr>
          <a:lstStyle/>
          <a:p>
            <a:r>
              <a:rPr lang="en-US" sz="2800" b="1" dirty="0" smtClean="0">
                <a:solidFill>
                  <a:schemeClr val="bg1"/>
                </a:solidFill>
              </a:rPr>
              <a:t>Engage</a:t>
            </a:r>
            <a:endParaRPr lang="en-US" sz="2800" b="1" dirty="0">
              <a:solidFill>
                <a:schemeClr val="bg1"/>
              </a:solidFill>
            </a:endParaRPr>
          </a:p>
        </p:txBody>
      </p:sp>
      <p:sp>
        <p:nvSpPr>
          <p:cNvPr id="15" name="TextBox 14"/>
          <p:cNvSpPr txBox="1"/>
          <p:nvPr/>
        </p:nvSpPr>
        <p:spPr>
          <a:xfrm>
            <a:off x="6044408" y="7159626"/>
            <a:ext cx="1295400" cy="529738"/>
          </a:xfrm>
          <a:prstGeom prst="rect">
            <a:avLst/>
          </a:prstGeom>
          <a:noFill/>
        </p:spPr>
        <p:txBody>
          <a:bodyPr wrap="square" lIns="91410" tIns="45703" rIns="91410" bIns="45703" rtlCol="0">
            <a:spAutoFit/>
          </a:bodyPr>
          <a:lstStyle/>
          <a:p>
            <a:r>
              <a:rPr lang="en-US" sz="2800" b="1" dirty="0" smtClean="0">
                <a:solidFill>
                  <a:schemeClr val="bg1"/>
                </a:solidFill>
              </a:rPr>
              <a:t>Value</a:t>
            </a:r>
            <a:endParaRPr lang="en-US" sz="2800" b="1" dirty="0">
              <a:solidFill>
                <a:schemeClr val="bg1"/>
              </a:solidFill>
            </a:endParaRPr>
          </a:p>
        </p:txBody>
      </p:sp>
      <p:sp>
        <p:nvSpPr>
          <p:cNvPr id="16" name="TextBox 15"/>
          <p:cNvSpPr txBox="1"/>
          <p:nvPr/>
        </p:nvSpPr>
        <p:spPr>
          <a:xfrm>
            <a:off x="8711409" y="4416426"/>
            <a:ext cx="1447801" cy="529738"/>
          </a:xfrm>
          <a:prstGeom prst="rect">
            <a:avLst/>
          </a:prstGeom>
          <a:noFill/>
        </p:spPr>
        <p:txBody>
          <a:bodyPr wrap="square" lIns="91410" tIns="45703" rIns="91410" bIns="45703" rtlCol="0">
            <a:spAutoFit/>
          </a:bodyPr>
          <a:lstStyle/>
          <a:p>
            <a:r>
              <a:rPr lang="en-US" sz="2800" b="1" dirty="0" smtClean="0">
                <a:solidFill>
                  <a:schemeClr val="bg1"/>
                </a:solidFill>
              </a:rPr>
              <a:t>Retain</a:t>
            </a:r>
            <a:endParaRPr lang="en-US" sz="2800" b="1" dirty="0">
              <a:solidFill>
                <a:schemeClr val="bg1"/>
              </a:solidFill>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8043" y="2054225"/>
            <a:ext cx="11053763" cy="3432175"/>
          </a:xfrm>
        </p:spPr>
        <p:txBody>
          <a:bodyPr/>
          <a:lstStyle/>
          <a:p>
            <a:pPr algn="ctr">
              <a:buNone/>
            </a:pPr>
            <a:r>
              <a:rPr lang="en-US" sz="4400" b="1" i="1" dirty="0" smtClean="0"/>
              <a:t>Attract, not Recruit</a:t>
            </a:r>
            <a:r>
              <a:rPr lang="en-US" b="1" i="1" dirty="0" smtClean="0"/>
              <a:t>!*</a:t>
            </a:r>
          </a:p>
          <a:p>
            <a:pPr>
              <a:buNone/>
            </a:pPr>
            <a:endParaRPr lang="en-US" dirty="0"/>
          </a:p>
        </p:txBody>
      </p:sp>
      <p:sp>
        <p:nvSpPr>
          <p:cNvPr id="2" name="Title 1"/>
          <p:cNvSpPr>
            <a:spLocks noGrp="1"/>
          </p:cNvSpPr>
          <p:nvPr>
            <p:ph type="title"/>
          </p:nvPr>
        </p:nvSpPr>
        <p:spPr>
          <a:xfrm>
            <a:off x="0" y="987426"/>
            <a:ext cx="13003213" cy="1219199"/>
          </a:xfrm>
        </p:spPr>
        <p:txBody>
          <a:bodyPr/>
          <a:lstStyle/>
          <a:p>
            <a:pPr algn="ctr"/>
            <a:r>
              <a:rPr lang="en-US" sz="4400" dirty="0" smtClean="0">
                <a:solidFill>
                  <a:srgbClr val="1F62A7"/>
                </a:solidFill>
              </a:rPr>
              <a:t>Think:</a:t>
            </a:r>
            <a:endParaRPr lang="en-US" sz="4400" dirty="0">
              <a:solidFill>
                <a:srgbClr val="1F62A7"/>
              </a:solidFill>
            </a:endParaRPr>
          </a:p>
        </p:txBody>
      </p:sp>
      <p:pic>
        <p:nvPicPr>
          <p:cNvPr id="4098" name="Picture 2"/>
          <p:cNvPicPr>
            <a:picLocks noChangeAspect="1" noChangeArrowheads="1"/>
          </p:cNvPicPr>
          <p:nvPr/>
        </p:nvPicPr>
        <p:blipFill>
          <a:blip r:embed="rId2"/>
          <a:srcRect/>
          <a:stretch>
            <a:fillRect/>
          </a:stretch>
        </p:blipFill>
        <p:spPr bwMode="auto">
          <a:xfrm>
            <a:off x="405607" y="3121026"/>
            <a:ext cx="5333999" cy="4111625"/>
          </a:xfrm>
          <a:prstGeom prst="rect">
            <a:avLst/>
          </a:prstGeom>
          <a:noFill/>
          <a:ln w="9525">
            <a:noFill/>
            <a:miter lim="800000"/>
            <a:headEnd/>
            <a:tailEnd/>
          </a:ln>
        </p:spPr>
      </p:pic>
      <p:sp>
        <p:nvSpPr>
          <p:cNvPr id="6" name="TextBox 5"/>
          <p:cNvSpPr txBox="1"/>
          <p:nvPr/>
        </p:nvSpPr>
        <p:spPr>
          <a:xfrm>
            <a:off x="5540188" y="7769227"/>
            <a:ext cx="6028801" cy="461442"/>
          </a:xfrm>
          <a:prstGeom prst="rect">
            <a:avLst/>
          </a:prstGeom>
          <a:noFill/>
        </p:spPr>
        <p:txBody>
          <a:bodyPr wrap="none" lIns="91205" tIns="45594" rIns="91205" bIns="45594" rtlCol="0">
            <a:spAutoFit/>
          </a:bodyPr>
          <a:lstStyle/>
          <a:p>
            <a:r>
              <a:rPr lang="en-US" dirty="0" smtClean="0"/>
              <a:t>* </a:t>
            </a:r>
            <a:r>
              <a:rPr lang="en-US" sz="2000" dirty="0" smtClean="0"/>
              <a:t>Thanks to PDG Chris Jones, Rotary District 7680 </a:t>
            </a:r>
            <a:endParaRPr lang="en-US" sz="2000" dirty="0"/>
          </a:p>
        </p:txBody>
      </p:sp>
      <p:pic>
        <p:nvPicPr>
          <p:cNvPr id="9" name="Picture 4" descr="http://www.disneywallpaper.info/wp-content/uploads/0479_mickey_minnie_s.jpg"/>
          <p:cNvPicPr>
            <a:picLocks noChangeAspect="1" noChangeArrowheads="1"/>
          </p:cNvPicPr>
          <p:nvPr/>
        </p:nvPicPr>
        <p:blipFill>
          <a:blip r:embed="rId3"/>
          <a:srcRect/>
          <a:stretch>
            <a:fillRect/>
          </a:stretch>
        </p:blipFill>
        <p:spPr bwMode="auto">
          <a:xfrm>
            <a:off x="6654006" y="2968625"/>
            <a:ext cx="5524500" cy="4419600"/>
          </a:xfrm>
          <a:prstGeom prst="rect">
            <a:avLst/>
          </a:prstGeom>
          <a:noFill/>
          <a:ln w="9525">
            <a:noFill/>
            <a:miter lim="800000"/>
            <a:headEnd/>
            <a:tailEnd/>
          </a:ln>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9408" y="1978054"/>
            <a:ext cx="7696200" cy="6324599"/>
          </a:xfrm>
        </p:spPr>
        <p:txBody>
          <a:bodyPr>
            <a:normAutofit lnSpcReduction="10000"/>
          </a:bodyPr>
          <a:lstStyle/>
          <a:p>
            <a:r>
              <a:rPr lang="en-US" sz="2800" dirty="0" smtClean="0"/>
              <a:t>Creates long lasting relationships instead of short term fixes in numbers.  </a:t>
            </a:r>
          </a:p>
          <a:p>
            <a:pPr>
              <a:buNone/>
            </a:pPr>
            <a:endParaRPr lang="en-US" sz="2800" dirty="0" smtClean="0"/>
          </a:p>
          <a:p>
            <a:r>
              <a:rPr lang="en-US" sz="2800" dirty="0" smtClean="0"/>
              <a:t>Recruiting is a short term fix - those that are “recruited” into Rotary usually need to be recruited to do everything else we do, and soon drop out.</a:t>
            </a:r>
          </a:p>
          <a:p>
            <a:endParaRPr lang="en-US" sz="2800" dirty="0" smtClean="0"/>
          </a:p>
          <a:p>
            <a:r>
              <a:rPr lang="en-US" sz="2800" dirty="0" smtClean="0"/>
              <a:t>If we attract the right people to Rotary and they become engaged, retention takes care of itself. </a:t>
            </a:r>
            <a:br>
              <a:rPr lang="en-US" sz="2800" dirty="0" smtClean="0"/>
            </a:br>
            <a:endParaRPr lang="en-US" sz="2800" dirty="0" smtClean="0"/>
          </a:p>
          <a:p>
            <a:r>
              <a:rPr lang="en-US" sz="2800" dirty="0" smtClean="0"/>
              <a:t>When we attract the right people, they attract others of the same mindset. </a:t>
            </a:r>
          </a:p>
          <a:p>
            <a:endParaRPr lang="en-US" sz="2800" i="1" dirty="0" smtClean="0"/>
          </a:p>
          <a:p>
            <a:endParaRPr lang="en-US" sz="2800" i="1" dirty="0" smtClean="0"/>
          </a:p>
          <a:p>
            <a:endParaRPr lang="en-US" sz="2800" dirty="0" smtClean="0"/>
          </a:p>
          <a:p>
            <a:pPr>
              <a:buNone/>
            </a:pPr>
            <a:endParaRPr lang="en-US" dirty="0"/>
          </a:p>
        </p:txBody>
      </p:sp>
      <p:sp>
        <p:nvSpPr>
          <p:cNvPr id="2" name="Title 1"/>
          <p:cNvSpPr>
            <a:spLocks noGrp="1"/>
          </p:cNvSpPr>
          <p:nvPr>
            <p:ph type="title"/>
          </p:nvPr>
        </p:nvSpPr>
        <p:spPr>
          <a:xfrm>
            <a:off x="0" y="682626"/>
            <a:ext cx="13003213" cy="1219199"/>
          </a:xfrm>
        </p:spPr>
        <p:txBody>
          <a:bodyPr/>
          <a:lstStyle/>
          <a:p>
            <a:pPr algn="ctr"/>
            <a:r>
              <a:rPr lang="en-US" sz="4400" dirty="0" smtClean="0">
                <a:solidFill>
                  <a:srgbClr val="1F62A7"/>
                </a:solidFill>
              </a:rPr>
              <a:t>Why Attraction?</a:t>
            </a:r>
            <a:endParaRPr lang="en-US" sz="4400" dirty="0">
              <a:solidFill>
                <a:srgbClr val="1F62A7"/>
              </a:solidFill>
            </a:endParaRPr>
          </a:p>
        </p:txBody>
      </p:sp>
      <p:pic>
        <p:nvPicPr>
          <p:cNvPr id="4" name="Picture 4" descr="thumbnail"/>
          <p:cNvPicPr>
            <a:picLocks noChangeAspect="1" noChangeArrowheads="1"/>
          </p:cNvPicPr>
          <p:nvPr/>
        </p:nvPicPr>
        <p:blipFill>
          <a:blip r:embed="rId2"/>
          <a:srcRect l="2812" r="12656"/>
          <a:stretch>
            <a:fillRect/>
          </a:stretch>
        </p:blipFill>
        <p:spPr bwMode="auto">
          <a:xfrm>
            <a:off x="8254235" y="2359025"/>
            <a:ext cx="4380051" cy="5181600"/>
          </a:xfrm>
          <a:prstGeom prst="rect">
            <a:avLst/>
          </a:prstGeom>
          <a:noFill/>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794" y="2054225"/>
            <a:ext cx="9372600" cy="6781801"/>
          </a:xfrm>
        </p:spPr>
        <p:txBody>
          <a:bodyPr>
            <a:normAutofit fontScale="92500" lnSpcReduction="20000"/>
          </a:bodyPr>
          <a:lstStyle/>
          <a:p>
            <a:pPr marL="456066">
              <a:spcBef>
                <a:spcPts val="500"/>
              </a:spcBef>
            </a:pPr>
            <a:r>
              <a:rPr lang="en-US" sz="2800" b="1" dirty="0" smtClean="0"/>
              <a:t>Promote the unique benefits and </a:t>
            </a:r>
            <a:r>
              <a:rPr lang="en-US" sz="2800" b="1" dirty="0" smtClean="0">
                <a:solidFill>
                  <a:srgbClr val="C00000"/>
                </a:solidFill>
              </a:rPr>
              <a:t>value</a:t>
            </a:r>
            <a:r>
              <a:rPr lang="en-US" sz="2800" b="1" dirty="0" smtClean="0"/>
              <a:t> of Rotary membership!</a:t>
            </a:r>
          </a:p>
          <a:p>
            <a:pPr marL="456066">
              <a:spcBef>
                <a:spcPts val="500"/>
              </a:spcBef>
              <a:buNone/>
            </a:pPr>
            <a:endParaRPr lang="en-US" sz="2800" b="1" i="1" dirty="0" smtClean="0"/>
          </a:p>
          <a:p>
            <a:pPr marL="456066">
              <a:spcBef>
                <a:spcPts val="500"/>
              </a:spcBef>
            </a:pPr>
            <a:r>
              <a:rPr lang="en-US" sz="2800" dirty="0" smtClean="0"/>
              <a:t>Share </a:t>
            </a:r>
            <a:r>
              <a:rPr lang="en-US" sz="2800" u="sng" dirty="0" smtClean="0"/>
              <a:t>your</a:t>
            </a:r>
            <a:r>
              <a:rPr lang="en-US" sz="2800" dirty="0" smtClean="0"/>
              <a:t> Rotary story!</a:t>
            </a:r>
          </a:p>
          <a:p>
            <a:pPr marL="456066">
              <a:spcBef>
                <a:spcPts val="500"/>
              </a:spcBef>
            </a:pPr>
            <a:endParaRPr lang="en-US" sz="2800" b="1" dirty="0" smtClean="0"/>
          </a:p>
          <a:p>
            <a:pPr marL="456066">
              <a:spcBef>
                <a:spcPts val="500"/>
              </a:spcBef>
            </a:pPr>
            <a:r>
              <a:rPr lang="en-US" sz="2800" dirty="0" smtClean="0"/>
              <a:t>Invite people to a club meeting or event.</a:t>
            </a:r>
            <a:r>
              <a:rPr lang="en-US" sz="2800" b="1" dirty="0" smtClean="0"/>
              <a:t/>
            </a:r>
            <a:br>
              <a:rPr lang="en-US" sz="2800" b="1" dirty="0" smtClean="0"/>
            </a:br>
            <a:endParaRPr lang="en-US" sz="2800" b="1" dirty="0" smtClean="0"/>
          </a:p>
          <a:p>
            <a:pPr marL="456066">
              <a:spcBef>
                <a:spcPts val="500"/>
              </a:spcBef>
            </a:pPr>
            <a:r>
              <a:rPr lang="en-US" sz="2800" dirty="0" smtClean="0"/>
              <a:t>Make sure your club has a friendly atmosphere with opportunity for fellowship (exciting programs are a plus but not necessary).</a:t>
            </a:r>
          </a:p>
          <a:p>
            <a:pPr marL="456066">
              <a:spcBef>
                <a:spcPts val="500"/>
              </a:spcBef>
            </a:pPr>
            <a:endParaRPr lang="en-US" sz="2800" dirty="0" smtClean="0"/>
          </a:p>
          <a:p>
            <a:pPr marL="456066">
              <a:spcBef>
                <a:spcPts val="500"/>
              </a:spcBef>
            </a:pPr>
            <a:r>
              <a:rPr lang="en-US" sz="2800" dirty="0" smtClean="0"/>
              <a:t> Know and share why/how Rotary is different from other  service organizations.</a:t>
            </a:r>
          </a:p>
          <a:p>
            <a:pPr marL="456066">
              <a:spcBef>
                <a:spcPts val="500"/>
              </a:spcBef>
              <a:buNone/>
            </a:pPr>
            <a:endParaRPr lang="en-US" sz="3000" dirty="0" smtClean="0">
              <a:solidFill>
                <a:srgbClr val="C00000"/>
              </a:solidFill>
            </a:endParaRPr>
          </a:p>
          <a:p>
            <a:pPr marL="456066" algn="ctr">
              <a:spcBef>
                <a:spcPts val="500"/>
              </a:spcBef>
              <a:buNone/>
            </a:pPr>
            <a:r>
              <a:rPr lang="en-US" sz="3000" b="1" dirty="0" smtClean="0">
                <a:solidFill>
                  <a:srgbClr val="C00000"/>
                </a:solidFill>
              </a:rPr>
              <a:t>Value starts with the members – does your club </a:t>
            </a:r>
          </a:p>
          <a:p>
            <a:pPr marL="456066" algn="ctr">
              <a:spcBef>
                <a:spcPts val="500"/>
              </a:spcBef>
              <a:buNone/>
            </a:pPr>
            <a:r>
              <a:rPr lang="en-US" sz="3000" b="1" dirty="0" smtClean="0">
                <a:solidFill>
                  <a:srgbClr val="C00000"/>
                </a:solidFill>
              </a:rPr>
              <a:t>provide what </a:t>
            </a:r>
            <a:r>
              <a:rPr lang="en-US" sz="3000" b="1" u="sng" dirty="0" smtClean="0">
                <a:solidFill>
                  <a:srgbClr val="C00000"/>
                </a:solidFill>
              </a:rPr>
              <a:t>they</a:t>
            </a:r>
            <a:r>
              <a:rPr lang="en-US" sz="3000" b="1" dirty="0" smtClean="0">
                <a:solidFill>
                  <a:srgbClr val="C00000"/>
                </a:solidFill>
              </a:rPr>
              <a:t> want? </a:t>
            </a:r>
            <a:r>
              <a:rPr lang="en-US" sz="2800" dirty="0" smtClean="0"/>
              <a:t/>
            </a:r>
            <a:br>
              <a:rPr lang="en-US" sz="2800" dirty="0" smtClean="0"/>
            </a:br>
            <a:r>
              <a:rPr lang="en-US" sz="2800" dirty="0" smtClean="0"/>
              <a:t/>
            </a:r>
            <a:br>
              <a:rPr lang="en-US" sz="2800" dirty="0" smtClean="0"/>
            </a:br>
            <a:endParaRPr lang="en-US" sz="2400" b="1" dirty="0" smtClean="0"/>
          </a:p>
          <a:p>
            <a:pPr>
              <a:buNone/>
            </a:pPr>
            <a:endParaRPr lang="en-US" sz="2800" dirty="0"/>
          </a:p>
        </p:txBody>
      </p:sp>
      <p:sp>
        <p:nvSpPr>
          <p:cNvPr id="2" name="Title 1"/>
          <p:cNvSpPr>
            <a:spLocks noGrp="1"/>
          </p:cNvSpPr>
          <p:nvPr>
            <p:ph type="title"/>
          </p:nvPr>
        </p:nvSpPr>
        <p:spPr>
          <a:xfrm>
            <a:off x="0" y="1368427"/>
            <a:ext cx="13003213" cy="838200"/>
          </a:xfrm>
        </p:spPr>
        <p:txBody>
          <a:bodyPr>
            <a:normAutofit fontScale="90000"/>
          </a:bodyPr>
          <a:lstStyle/>
          <a:p>
            <a:pPr algn="ctr"/>
            <a:r>
              <a:rPr lang="en-US" sz="5300" dirty="0" smtClean="0">
                <a:solidFill>
                  <a:srgbClr val="1F62A7"/>
                </a:solidFill>
              </a:rPr>
              <a:t>How to Attract</a:t>
            </a:r>
            <a:r>
              <a:rPr lang="en-US" sz="4400" dirty="0" smtClean="0">
                <a:solidFill>
                  <a:srgbClr val="1F62A7"/>
                </a:solidFill>
              </a:rPr>
              <a:t/>
            </a:r>
            <a:br>
              <a:rPr lang="en-US" sz="4400" dirty="0" smtClean="0">
                <a:solidFill>
                  <a:srgbClr val="1F62A7"/>
                </a:solidFill>
              </a:rPr>
            </a:br>
            <a:r>
              <a:rPr lang="en-US" dirty="0" smtClean="0"/>
              <a:t/>
            </a:r>
            <a:br>
              <a:rPr lang="en-US" dirty="0" smtClean="0"/>
            </a:br>
            <a:endParaRPr lang="en-US" dirty="0"/>
          </a:p>
        </p:txBody>
      </p:sp>
      <p:pic>
        <p:nvPicPr>
          <p:cNvPr id="24580" name="Picture 4" descr="thumbnail"/>
          <p:cNvPicPr>
            <a:picLocks noChangeAspect="1" noChangeArrowheads="1"/>
          </p:cNvPicPr>
          <p:nvPr/>
        </p:nvPicPr>
        <p:blipFill>
          <a:blip r:embed="rId2"/>
          <a:srcRect l="24609" r="21094"/>
          <a:stretch>
            <a:fillRect/>
          </a:stretch>
        </p:blipFill>
        <p:spPr bwMode="auto">
          <a:xfrm>
            <a:off x="8901895" y="2359025"/>
            <a:ext cx="4000510" cy="4907037"/>
          </a:xfrm>
          <a:prstGeom prst="rect">
            <a:avLst/>
          </a:prstGeom>
          <a:noFill/>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2828"/>
            <a:ext cx="6273006" cy="6553201"/>
          </a:xfrm>
        </p:spPr>
        <p:txBody>
          <a:bodyPr>
            <a:normAutofit/>
          </a:bodyPr>
          <a:lstStyle/>
          <a:p>
            <a:pPr marL="512951" indent="-512951"/>
            <a:endParaRPr lang="en-US" sz="2800" b="1" dirty="0" smtClean="0"/>
          </a:p>
          <a:p>
            <a:pPr marL="514166" indent="-514166"/>
            <a:r>
              <a:rPr lang="en-US" sz="2400" dirty="0" smtClean="0"/>
              <a:t>Learn what potential </a:t>
            </a:r>
            <a:r>
              <a:rPr lang="en-US" sz="2400" b="1" dirty="0" smtClean="0"/>
              <a:t>and current </a:t>
            </a:r>
            <a:r>
              <a:rPr lang="en-US" sz="2400" dirty="0" smtClean="0"/>
              <a:t>members’ passions are and what they want from Rotary membership.</a:t>
            </a:r>
            <a:br>
              <a:rPr lang="en-US" sz="2400" dirty="0" smtClean="0"/>
            </a:br>
            <a:endParaRPr lang="en-US" sz="2400" dirty="0" smtClean="0"/>
          </a:p>
          <a:p>
            <a:pPr marL="514166" indent="-514166"/>
            <a:r>
              <a:rPr lang="en-US" sz="2400" dirty="0" smtClean="0"/>
              <a:t>Do </a:t>
            </a:r>
            <a:r>
              <a:rPr lang="en-US" sz="2400" u="sng" dirty="0" smtClean="0"/>
              <a:t>not</a:t>
            </a:r>
            <a:r>
              <a:rPr lang="en-US" sz="2400" dirty="0" smtClean="0"/>
              <a:t> bring in new members who won’t fit in (refer them to other clubs!).</a:t>
            </a:r>
            <a:br>
              <a:rPr lang="en-US" sz="2400" dirty="0" smtClean="0"/>
            </a:br>
            <a:endParaRPr lang="en-US" sz="2400" dirty="0" smtClean="0"/>
          </a:p>
          <a:p>
            <a:pPr marL="514166" indent="-514166"/>
            <a:r>
              <a:rPr lang="en-US" sz="2400" u="sng" dirty="0" smtClean="0"/>
              <a:t>Pre-induction</a:t>
            </a:r>
            <a:r>
              <a:rPr lang="en-US" sz="2400" dirty="0" smtClean="0"/>
              <a:t> disclosure of expectations and obligations of Rotary membership. </a:t>
            </a:r>
          </a:p>
        </p:txBody>
      </p:sp>
      <p:sp>
        <p:nvSpPr>
          <p:cNvPr id="2" name="Title 1"/>
          <p:cNvSpPr>
            <a:spLocks noGrp="1"/>
          </p:cNvSpPr>
          <p:nvPr>
            <p:ph type="title"/>
          </p:nvPr>
        </p:nvSpPr>
        <p:spPr>
          <a:xfrm>
            <a:off x="100806" y="911226"/>
            <a:ext cx="13003213" cy="1219199"/>
          </a:xfrm>
        </p:spPr>
        <p:txBody>
          <a:bodyPr/>
          <a:lstStyle/>
          <a:p>
            <a:pPr algn="ctr"/>
            <a:r>
              <a:rPr lang="en-US" sz="4400" dirty="0" smtClean="0">
                <a:solidFill>
                  <a:srgbClr val="1F62A7"/>
                </a:solidFill>
              </a:rPr>
              <a:t>Step 3: Adopt Best Practices</a:t>
            </a:r>
            <a:endParaRPr lang="en-US" sz="4400" dirty="0">
              <a:solidFill>
                <a:srgbClr val="1F62A7"/>
              </a:solidFill>
            </a:endParaRPr>
          </a:p>
        </p:txBody>
      </p:sp>
      <p:pic>
        <p:nvPicPr>
          <p:cNvPr id="57346" name="Picture 2" descr="http://extras.mnginteractive.com/live/media/site569/2013/0228/20130228__1-ugly%20uniforms_500.jpg"/>
          <p:cNvPicPr>
            <a:picLocks noChangeAspect="1" noChangeArrowheads="1"/>
          </p:cNvPicPr>
          <p:nvPr/>
        </p:nvPicPr>
        <p:blipFill>
          <a:blip r:embed="rId2"/>
          <a:srcRect/>
          <a:stretch>
            <a:fillRect/>
          </a:stretch>
        </p:blipFill>
        <p:spPr bwMode="auto">
          <a:xfrm>
            <a:off x="6806406" y="2663826"/>
            <a:ext cx="5976636" cy="4267201"/>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5607" y="2282828"/>
            <a:ext cx="7696200" cy="5715000"/>
          </a:xfrm>
        </p:spPr>
        <p:txBody>
          <a:bodyPr>
            <a:normAutofit fontScale="92500"/>
          </a:bodyPr>
          <a:lstStyle/>
          <a:p>
            <a:r>
              <a:rPr lang="en-US" sz="3600" b="1" dirty="0" smtClean="0">
                <a:solidFill>
                  <a:srgbClr val="1F62A7"/>
                </a:solidFill>
              </a:rPr>
              <a:t>33%</a:t>
            </a:r>
            <a:r>
              <a:rPr lang="en-US" sz="3600" dirty="0" smtClean="0"/>
              <a:t> - members less than 1 year</a:t>
            </a:r>
          </a:p>
          <a:p>
            <a:pPr>
              <a:buNone/>
            </a:pPr>
            <a:endParaRPr lang="en-US" sz="3600" dirty="0" smtClean="0"/>
          </a:p>
          <a:p>
            <a:r>
              <a:rPr lang="en-US" sz="3600" b="1" dirty="0" smtClean="0">
                <a:solidFill>
                  <a:srgbClr val="1F62A7"/>
                </a:solidFill>
              </a:rPr>
              <a:t>50%</a:t>
            </a:r>
            <a:r>
              <a:rPr lang="en-US" sz="3600" dirty="0" smtClean="0"/>
              <a:t> - members less than 2 years</a:t>
            </a:r>
          </a:p>
          <a:p>
            <a:pPr>
              <a:buNone/>
            </a:pPr>
            <a:endParaRPr lang="en-US" sz="3600" dirty="0" smtClean="0"/>
          </a:p>
          <a:p>
            <a:r>
              <a:rPr lang="en-US" sz="3600" b="1" dirty="0" smtClean="0">
                <a:solidFill>
                  <a:srgbClr val="1F62A7"/>
                </a:solidFill>
              </a:rPr>
              <a:t>80%</a:t>
            </a:r>
            <a:r>
              <a:rPr lang="en-US" sz="3600" dirty="0" smtClean="0"/>
              <a:t> - members for less than 5 years</a:t>
            </a:r>
          </a:p>
          <a:p>
            <a:pPr>
              <a:buNone/>
            </a:pPr>
            <a:endParaRPr lang="en-US" sz="3600" dirty="0" smtClean="0"/>
          </a:p>
          <a:p>
            <a:r>
              <a:rPr lang="en-US" sz="3600" b="1" dirty="0" smtClean="0">
                <a:solidFill>
                  <a:srgbClr val="1F62A7"/>
                </a:solidFill>
              </a:rPr>
              <a:t>14%</a:t>
            </a:r>
            <a:r>
              <a:rPr lang="en-US" sz="3600" dirty="0" smtClean="0"/>
              <a:t> - “demographics” (death, relocation, etc.)</a:t>
            </a:r>
            <a:endParaRPr lang="en-US" sz="3600"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4</a:t>
            </a:fld>
            <a:endParaRPr kumimoji="0" lang="en-US"/>
          </a:p>
        </p:txBody>
      </p:sp>
      <p:sp>
        <p:nvSpPr>
          <p:cNvPr id="5" name="Title 4"/>
          <p:cNvSpPr>
            <a:spLocks noGrp="1"/>
          </p:cNvSpPr>
          <p:nvPr>
            <p:ph type="title"/>
          </p:nvPr>
        </p:nvSpPr>
        <p:spPr>
          <a:xfrm>
            <a:off x="634207" y="301624"/>
            <a:ext cx="11702892" cy="1624542"/>
          </a:xfrm>
        </p:spPr>
        <p:txBody>
          <a:bodyPr>
            <a:normAutofit/>
          </a:bodyPr>
          <a:lstStyle/>
          <a:p>
            <a:pPr algn="ctr"/>
            <a:r>
              <a:rPr lang="en-US" sz="4400" dirty="0" smtClean="0">
                <a:solidFill>
                  <a:srgbClr val="1F62A7"/>
                </a:solidFill>
              </a:rPr>
              <a:t>Of Those Who Leave</a:t>
            </a:r>
            <a:endParaRPr lang="en-US" sz="4400" dirty="0">
              <a:solidFill>
                <a:srgbClr val="1F62A7"/>
              </a:solidFill>
            </a:endParaRPr>
          </a:p>
        </p:txBody>
      </p:sp>
      <p:pic>
        <p:nvPicPr>
          <p:cNvPr id="7" name="Picture 6" descr="http://www.cwgc.org/dbImage.ashx?id=2458"/>
          <p:cNvPicPr>
            <a:picLocks noChangeAspect="1" noChangeArrowheads="1"/>
          </p:cNvPicPr>
          <p:nvPr/>
        </p:nvPicPr>
        <p:blipFill>
          <a:blip r:embed="rId2"/>
          <a:srcRect l="4688" t="7500" r="28125"/>
          <a:stretch>
            <a:fillRect/>
          </a:stretch>
        </p:blipFill>
        <p:spPr bwMode="auto">
          <a:xfrm>
            <a:off x="8482808" y="2435226"/>
            <a:ext cx="3985478" cy="4114801"/>
          </a:xfrm>
          <a:prstGeom prst="rect">
            <a:avLst/>
          </a:prstGeom>
          <a:noFill/>
        </p:spPr>
      </p:pic>
      <p:sp>
        <p:nvSpPr>
          <p:cNvPr id="8" name="Rectangle 7"/>
          <p:cNvSpPr/>
          <p:nvPr/>
        </p:nvSpPr>
        <p:spPr>
          <a:xfrm>
            <a:off x="8458139" y="6626227"/>
            <a:ext cx="4139467" cy="400111"/>
          </a:xfrm>
          <a:prstGeom prst="rect">
            <a:avLst/>
          </a:prstGeom>
        </p:spPr>
        <p:txBody>
          <a:bodyPr wrap="none" lIns="91410" tIns="45703" rIns="91410" bIns="45703">
            <a:spAutoFit/>
          </a:bodyPr>
          <a:lstStyle/>
          <a:p>
            <a:r>
              <a:rPr lang="en-US" sz="2000" b="1" dirty="0" smtClean="0"/>
              <a:t>We can’t prevent demographics!</a:t>
            </a:r>
            <a:endParaRPr lang="en-US" sz="2000" b="1"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806" y="2359025"/>
            <a:ext cx="7619999" cy="5334000"/>
          </a:xfrm>
        </p:spPr>
        <p:txBody>
          <a:bodyPr>
            <a:normAutofit fontScale="85000" lnSpcReduction="10000"/>
          </a:bodyPr>
          <a:lstStyle/>
          <a:p>
            <a:pPr marL="512951" indent="-512951">
              <a:buAutoNum type="arabicPeriod" startAt="4"/>
            </a:pPr>
            <a:endParaRPr lang="en-US" sz="2800" b="1" dirty="0" smtClean="0"/>
          </a:p>
          <a:p>
            <a:pPr marL="514166" indent="-514166"/>
            <a:r>
              <a:rPr lang="en-US" sz="3000" dirty="0" smtClean="0"/>
              <a:t>Immediately train and  involve new members in activities consistent with their passions.</a:t>
            </a:r>
          </a:p>
          <a:p>
            <a:pPr marL="514166" indent="-514166"/>
            <a:endParaRPr lang="en-US" sz="3000" dirty="0" smtClean="0"/>
          </a:p>
          <a:p>
            <a:pPr marL="514166" indent="-514166"/>
            <a:r>
              <a:rPr lang="en-US" sz="3000" dirty="0" smtClean="0"/>
              <a:t>Groom new members for leadership roles.</a:t>
            </a:r>
            <a:br>
              <a:rPr lang="en-US" sz="3000" dirty="0" smtClean="0"/>
            </a:br>
            <a:endParaRPr lang="en-US" sz="3000" i="1" dirty="0" smtClean="0"/>
          </a:p>
          <a:p>
            <a:pPr marL="514166" indent="-514166"/>
            <a:r>
              <a:rPr lang="en-US" sz="3000" dirty="0" smtClean="0"/>
              <a:t>Continual feedback from members about  satisfaction with the club.</a:t>
            </a:r>
          </a:p>
          <a:p>
            <a:pPr marL="514166" indent="-514166"/>
            <a:endParaRPr lang="en-US" sz="3000" b="1" i="1" dirty="0" smtClean="0"/>
          </a:p>
          <a:p>
            <a:pPr marL="514166" indent="-514166"/>
            <a:r>
              <a:rPr lang="en-US" sz="3000" dirty="0" smtClean="0"/>
              <a:t>Make changes to ensure members’ continued satisfaction: projects, activities, even meeting times!</a:t>
            </a:r>
          </a:p>
          <a:p>
            <a:pPr marL="512951" indent="-512951">
              <a:buNone/>
            </a:pPr>
            <a:endParaRPr lang="en-US" sz="3300" b="1" dirty="0" smtClean="0"/>
          </a:p>
        </p:txBody>
      </p:sp>
      <p:sp>
        <p:nvSpPr>
          <p:cNvPr id="2" name="Title 1"/>
          <p:cNvSpPr>
            <a:spLocks noGrp="1"/>
          </p:cNvSpPr>
          <p:nvPr>
            <p:ph type="title"/>
          </p:nvPr>
        </p:nvSpPr>
        <p:spPr>
          <a:xfrm>
            <a:off x="0" y="835026"/>
            <a:ext cx="13003213" cy="1219199"/>
          </a:xfrm>
        </p:spPr>
        <p:txBody>
          <a:bodyPr/>
          <a:lstStyle/>
          <a:p>
            <a:pPr algn="ctr"/>
            <a:r>
              <a:rPr lang="en-US" sz="4800" dirty="0" smtClean="0">
                <a:solidFill>
                  <a:srgbClr val="1F62A7"/>
                </a:solidFill>
              </a:rPr>
              <a:t>More Best Practices</a:t>
            </a:r>
            <a:endParaRPr lang="en-US" sz="4800" dirty="0">
              <a:solidFill>
                <a:srgbClr val="1F62A7"/>
              </a:solidFill>
            </a:endParaRPr>
          </a:p>
        </p:txBody>
      </p:sp>
      <p:pic>
        <p:nvPicPr>
          <p:cNvPr id="56322" name="Picture 2" descr="http://t0.gstatic.com/images?q=tbn:ANd9GcSOCpuIbky--nxF2Dq5e1Jg0Qpqq-X4W1VhUMgyXGLmTikftiRU"/>
          <p:cNvPicPr>
            <a:picLocks noChangeAspect="1" noChangeArrowheads="1"/>
          </p:cNvPicPr>
          <p:nvPr/>
        </p:nvPicPr>
        <p:blipFill>
          <a:blip r:embed="rId2"/>
          <a:srcRect/>
          <a:stretch>
            <a:fillRect/>
          </a:stretch>
        </p:blipFill>
        <p:spPr bwMode="auto">
          <a:xfrm>
            <a:off x="8406609" y="2359027"/>
            <a:ext cx="3668713" cy="5006168"/>
          </a:xfrm>
          <a:prstGeom prst="rect">
            <a:avLst/>
          </a:prstGeom>
          <a:noFill/>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2206629"/>
            <a:ext cx="7111206" cy="5587617"/>
          </a:xfrm>
        </p:spPr>
        <p:txBody>
          <a:bodyPr>
            <a:normAutofit fontScale="92500" lnSpcReduction="10000"/>
          </a:bodyPr>
          <a:lstStyle/>
          <a:p>
            <a:r>
              <a:rPr lang="en-US" sz="2600" dirty="0" smtClean="0"/>
              <a:t>Strive to be strong in all Five Avenues of Service and adopt a </a:t>
            </a:r>
            <a:r>
              <a:rPr lang="en-US" sz="2600" dirty="0" err="1" smtClean="0"/>
              <a:t>Touchpoints</a:t>
            </a:r>
            <a:r>
              <a:rPr lang="en-US" sz="2600" dirty="0" smtClean="0"/>
              <a:t> program.</a:t>
            </a:r>
          </a:p>
          <a:p>
            <a:pPr>
              <a:buNone/>
            </a:pPr>
            <a:endParaRPr lang="en-US" sz="2600" dirty="0" smtClean="0"/>
          </a:p>
          <a:p>
            <a:r>
              <a:rPr lang="en-US" sz="2600" dirty="0" smtClean="0"/>
              <a:t>Have the courage to change traditions that drive away members.</a:t>
            </a:r>
          </a:p>
          <a:p>
            <a:endParaRPr lang="en-US" sz="2600" dirty="0" smtClean="0"/>
          </a:p>
          <a:p>
            <a:r>
              <a:rPr lang="en-US" sz="2600" dirty="0" smtClean="0"/>
              <a:t>Increase your club’s “value proposition” – focus on value to members!</a:t>
            </a:r>
          </a:p>
          <a:p>
            <a:pPr>
              <a:buNone/>
            </a:pPr>
            <a:endParaRPr lang="en-US" sz="2600" dirty="0" smtClean="0"/>
          </a:p>
          <a:p>
            <a:r>
              <a:rPr lang="en-US" sz="2600" b="1" dirty="0" smtClean="0">
                <a:solidFill>
                  <a:srgbClr val="C00000"/>
                </a:solidFill>
              </a:rPr>
              <a:t>Embrace change as good!  Cultivate an atmosphere of entrepreneurship, progress, optimism and excitement.</a:t>
            </a:r>
            <a:endParaRPr lang="en-US" sz="2600" dirty="0" smtClean="0"/>
          </a:p>
          <a:p>
            <a:pPr>
              <a:buNone/>
            </a:pPr>
            <a:r>
              <a:rPr lang="en-US" sz="2400" dirty="0" smtClean="0"/>
              <a:t/>
            </a:r>
            <a:br>
              <a:rPr lang="en-US" sz="2400" dirty="0" smtClean="0"/>
            </a:br>
            <a:endParaRPr lang="en-US" sz="2400" dirty="0" smtClean="0"/>
          </a:p>
          <a:p>
            <a:endParaRPr lang="en-US" dirty="0"/>
          </a:p>
        </p:txBody>
      </p:sp>
      <p:sp>
        <p:nvSpPr>
          <p:cNvPr id="2" name="Title 1"/>
          <p:cNvSpPr>
            <a:spLocks noGrp="1"/>
          </p:cNvSpPr>
          <p:nvPr>
            <p:ph type="title"/>
          </p:nvPr>
        </p:nvSpPr>
        <p:spPr/>
        <p:txBody>
          <a:bodyPr>
            <a:normAutofit/>
          </a:bodyPr>
          <a:lstStyle/>
          <a:p>
            <a:pPr algn="ctr"/>
            <a:r>
              <a:rPr lang="en-US" sz="4800" dirty="0" smtClean="0">
                <a:solidFill>
                  <a:srgbClr val="0070C0"/>
                </a:solidFill>
              </a:rPr>
              <a:t>More Best Practices</a:t>
            </a:r>
            <a:endParaRPr lang="en-US" sz="4800" dirty="0">
              <a:solidFill>
                <a:srgbClr val="0070C0"/>
              </a:solidFill>
            </a:endParaRPr>
          </a:p>
        </p:txBody>
      </p:sp>
      <p:sp>
        <p:nvSpPr>
          <p:cNvPr id="55298" name="AutoShape 2" descr="data:image/jpeg;base64,/9j/4AAQSkZJRgABAQAAAQABAAD/2wCEAAkGBhQSEBQQEhQUFBQUDxAQEBQUFRQQFBQUFRAVFRQQFBQXHCYeFxkjGRQVHy8gIycpLCwsFR4xNTEqNSYrLCkBCQoKDgwOGg8PGiokHx8sLCwqLSwsLCkpKSwpLCoqLywpLCkpLCwpLCwsKSwpKiwsLCwsLDUsNSwsLCwsLCwpLP/AABEIAMIBAwMBIgACEQEDEQH/xAAbAAAABwEAAAAAAAAAAAAAAAAAAQIDBAUGB//EAEcQAAIBAwIEAwYDAwgHCQEAAAECAwAEERIhBQYTMQdBUSIyYXGBkRRSsSOhwUJicnOCsrPRFSRjdJLD4SYzNDVTZKLC8CX/xAAbAQABBQEBAAAAAAAAAAAAAAACAAEDBAUGB//EADERAAEEAQMCBQIGAgMBAAAAAAEAAgMRIQQSMUFRBRQiYXETkTKBobHB0fDxI0JSM//aAAwDAQACEQMRAD8AjIKlQpTMS1NhjrhCvSXOS481LhhoJGBT8dASq739lJijqSsQqMppeo0mqi4Ep7pCh0xTOo0NZo8dkG0909oFHoFMdSi6ppWEth7qRpHpR6B6VGMhosn1pbh2S2HupekUMiomT60efjT7k2xStQpBpjJoZNMTacMTpWk6BTe/rSSPjQ5S2p4sKSXpvFGBTGyiDQEkgUguKcc1FkNIR2jtPiQUkzCmAxoHFP8ATASBRyXVRWuCTSnApBWjDAjCUIs028VLElE5oKypWu7qHLAKjtFVoI8000Ao2yUju+qgqlOh8VI0CmpVo9wdymIcM2i6xoU3mhR7Ah3nuk25qwiGKrLdsGrOI1XcrMgoqT1aciJNNBKeWTAoCq7uMKm5w5sFlGMANK5wi5xsO7H4ViD4q3WPdjzn49vSstxi/klneSViz62Bz5YJwoHkB6VFR811Wm8NijjAeLPUrkp9fI952Ggu8ct8cF3bJONicq4/K494f/vUVbKpNcp8MeLyJM1sF1RvmRj+Qhe/1wBXVYpTXPayAQTFvTkfC29LKZYQ7r1TggNGmDnBBwdLYIODgHB9Dgj71B4txYxR5UandhHCnbVI3ug+gGCSfIKaPh9p0owmSx3Z2Pd3Y6nkPxLEn93lUPpDd32UtuLqU/aiyKaC0rRQb0VJWRRahWB5rl4qLpxaCTo4j0YWEjOgat2GfezWQ4dznxOeQRQys7kEhQkOTgZPdfQVpR6GSVm9rm8Xzx84wqL9axjtpa77c/GV23NDFc4k4pxKDhtxNcs6SrLAIWZYvdZsPgAYPfzqz5E5p12TT3twgP4l41aQpFkCOM6QABn3j96ido5A0uBBANYz74wjbq2FwaQRYvK2emh06FnMkqCSN1kQ9mRgyn6iol7x62hbRLcQo3mrOoYfMZyPrVcRvJqsqZ0jebUzoj1oFQKRa3Mcq643WRT2ZGDr9xTjEUxxgpxlMMab6dJv+JRQgNNJHGD2LsqZ+We/0pNlxaGbJhljkx30MrY+YB2pHdt3AGu6MObdXlL00xItKm4vAr9JpolkJUBDIgclvdGknO+Rj51HHHLYydETRGTOnRrXVn8uM9/h3pm7+aKk3t7pwJQ6NY/xJ5intWgEEmjWshb2UbOCuPeB9TWgsOPxC3gM88SyPbwyNreONiWQEtpJGxOe1TuhkEbZBw774UTdQwyOj6t+ysOhRGGlXN9HGuuR0RcganZUXfsMk4ooL1JF1xsrqSQGRg67d9xtVf1VdKbcLpORxUbWgNN9SnFehLSnBI4TD2uKQLMmpqmnCRimshGJTwqJ496FSJFGTQqXcVZDWqthSrGAVCgqclM5E9P4NIu5ykbOFLFVJCju2B2FH1cAk+QJ+wzXFr/me4mlMpldck4VWKqo8lAq5o9G7Uk0aAWXrdY3TAWLJUK+cmRywKsXYkHuCTnFNQDeickkknJJySfP40IRXXgUKXHk2bXRvDHhjhpJyMKVVF+JznPyroivXEuFc1z2qlY2BXyVhqAPqPP6VYR+JF2Ac9M5UgezjBI2Yb749K5/WeHTTyl4pbml10EUQYbXQuHzG5u3mx+yt9cEJ/NKcCWT6AaB/arQotcs5d8TBCI7doQsaqqFw2W1fypG2GcnJPz8618nP9qpC9Vfa8xlgP6RHas/U6KYPraa6dcD4+6tw6mJzb3C+vT9/stSopzao0A1AEEEEZBG4x60/wBH41SDVOSErauG+FpxxSL+hP8A4LV3AxisFyp4avZ3SXDTo4VZAVCMCdSFe5PxrS0k0ccUrXGiRj9VR1MTnyRlowDn9FZ+KUoPDJR/Ph/xVrnfAOUY5+GXN47OHiMnSAI0jRGrnII3znHl2rqvNnAzeWr26sELMh1EFgNLhuw+VVfBOSWg4fPZGRWMxlw4UgLrjVNxnJxpz9ak0+sbHBtDqO79MIJtOXzXWNv65WM5A4tJDw/iTxk5jSJ0/mu4dC4+OAD/AGRVRypHG/VeazuLwkgZjL4QnJJYruWPqfQ10flHkE2iXEcrrKk6ojAKV9kBwwOT5h/3VUReHF1bO5srzpo+xDBg2N8A6QQSMn2sDv5Vb83CXSUa3VRyLwOoyFW8tKGsJF1djB6nvhVvh1aXNvflTBcR28okDdRHUDClo2YkAatgM/zj611fTWY5T5Te1JeW5kncjAUs/TUeZCsTqb4n7edaQk1l62YSy7m/7+60dLE6OOiuM2cP+keMslyW0mSYaQdJCRhisS+g9kZx8fPekcetRw3iq/hiwAMThcljh/eiJ7kHfv5GtjzF4bmS4N3azdCUtrYbgaz3dWXdSfMYPc0jgfhqy3AurubryBg4HtEFx7rOzbtjA2wOw8tq0/OQgbt3p21srr+yoeVlvbtzuvd7LJ+IUZbi7KCVJNsoYdwSiAH6VF585ajsZ40hZyGi1nUQSGDsuQQB6A1vOPeHMlxffjBKqjMJ0lWJ/ZhQd8+eml868iPfSpIsqpojKYKls+2WzsfjQxa1jDE0uwG075oJ5NI9wkO3JOPhZXxRlLLZse5gZifUkRkmn+cOC6+GWlyo9qG3gV/6t413+jY/4jWh5r5Ae7W3AlVOjF0zlSdWyjIwdvdqdf3lraWqWd3IBm0ER9l/bVU0MVwDv6D5VCzUhrIhFktJsAdM/wAKd0FukMmAQKJ74/lc55g4+bixsoF9pwCJANyWQ9KP6kZP1rqfBOECC3igH8iMKfi3dz9WJNcs8N+C9e+VyMpB+2JI/lA4jHz1b/2TXaMUHib2xkQs6WT8n+kfh4c+5XcmgPyTSwUbJTuaSwrGsrUTVNStmnytMstGKTBQ2oqdaPehRYVwFVETVNikquWpEBoyFO5tqwKalYeqsB9RiuDacEg9wSD8xsa7zC1cg51sxFeygbBj1B/a7/vzWx4O+nOZ3z9v9rm/Go7a146Y+/8ApUpNEHomNIArolzSdJqVa2zSMsaAszEKoHck1Hjq95R46trdLI4Gg/s2JGSoYj2x8v0qKVzmsJaLI6KSNrXOAcaClWnhvdFx1VWNAcuxcHCjckY+FVfEYY5bwxWuBGzrGhOwJ7FvkTWt8QedFZfwls4YMAZpFIIKntGpH7/t61juCcIknmSOIe1qBz5KAfeJ8qp6d8rmGabGMDp8lXJ2xNcIohecn+AuqWHh/AioQ06SBRqeOZ4yTjf5CtYGNNwbAZ9KfyK5V75Jsvda6FsTI/wikg0tRXL/ABY4tNFcwrFLLGDb5ISR0BPVcZIUjet7NxmK3to5biQIpjj3bJLMUBwAMlj57VO7SFrGP53dFC3Utc9zTjb1VpQ6lZeLxKsCcdcjfGTHKB99O1Xt3xWKKLrvIqx4Da8+yQfd0kd8+WO9RuhewgOaRfsjbLG7IINKXgmjEPrWWj8TrEtp6xG+MmOQD76dqXzlzktpbCRGQySKDbghnVxldTArtgK2dyM1INPJuDC02eLCEzs2lwcKHZakIBRZFc+8OucuvqiuJi1xJOzRoVb3BEpwuBpUey22376j8qy54gR/pBp95/2BFzjs35xp9n+G1Su0j2l4djaL4Of87qEahrg0j/t7jC6RqFF1KoF50tOq0PXUOnUDgq6hennXliunbB89/LNFwrnS0uZejFMC5zpBV01Y76SwAPy71B9CQCy049ipxLFdbh91fNLSQ9VPHOZra0wJ5ArMMqoDOxHbVpUHA+J9Khvz7YhVc3C4fOnCyE7dwwCkqdxscd6ARSuALWk3xgojLG00XAfmtCz5qs4ty9b3OnrxiTTkKSWBGcZ90j0FWKOCAw3BAIPqCMg0eKgD3NNtNFSFrXCiLCh8N4TDbrohjWNSckKO59Se5+tTCtKAAoyaRtxt3KcUMAYTeKFHihtQIkjTTci09rHlTExp045TFChiip1MqBakRLUankarCvlWFvXPPFOACaJvNkb7Aj/OuhWrVz3xQlzcxJ+WIn/ib/pV3wy/Mj4KwvF6+gb7hYsLQAomNGDXWLkU/bQanVfzOq/cgVZ8wcsSWr4YEocaHxsf5ufWoNlIFdGPYOrH5BgTXbuiksYDqrqVB0sAw+xrM1mrdpnNNWDdrT0WkbqWOF0RVLi/COCvcSCONck9z5KPUmuu8s8uR2keld3bHUfzJ9PgKnWtqkY0xoqDOcKoUfPanxWLrNe7UekYb+/ytnSeHt0/qOXKSq0tdqZWb4UrqH0rKoq2QVyzxib/AFqH/dv+a9XHPXFLRIbZLiBp5Pw6tGokaEIpVQWJB8yvofd8qteaOSUvpEkeRkKR9MBQpBGotnf50OY+SIrxYwzsjxRiNXUBsqPJlPffJ2I7mtqPVQ7YmuJ9N3V9fj+FkP0styFoHqqrWB5ttpRbQM9rb2sWoLCEwZ2GjOZGzk7YJzg5Iq/XgrXfArVVkVWR3dRIwRWAklXTqPYgHb7VZP4ZQvGFlubiR10hHY5CKP5CIScA7efkKsn5GgeyjsnLsImdopPZWRSzFj8CN+3y9M1O/WR7WgHIdfB4z3P8qJukl3OJbgtrn47Ln9yLm3t4xc2NvLAhGiXSCDnIGZoHwc/HOfjWg5hS3ueBrdRxCPpYSJcsekWuEWRRvhgfUjz8qlp4VZURNeTmENqEWMKDnuAWKg7nfT51qn5ZgNkbAKVhKadj7QOrXrye7ahqppdXFbXNOQ6zVgV1weqUemlpwIwRWaJv5Cx3g/waFomuWQGZLhkR8tkKYUyMZwfebyqi8Pv/ADk/O7/utWu5b8N0s7lblZ3cprwpRVB1IV3OT5NUjgvIMdtdfi1ldm/aeyQoHtg53G/nTSauK5SHXuGMH3wmZppKjG2tpzx7ZXPrDhsdxxx4ZRmNr26LDJGQrSNpyN8ZUUriVgltxxIoRoRbu1KjJONXTYgE74yxre2PIEcV7+OEjl+rLLoIXTmQNkZ77azR33h6k17+NMrhupFJpAXTmMKAM999P76Lz8e/8R27K68pvJP2cC91/ksJzeFfjbLcHERnt1ckkARaU8/IYzv86i+INnbRXQW106TEpcI2tQ+W7HJx7Ok4/wA60PiFd24uxFd20mAE0XEUgRmjIBPsshDaSWGM+XcZrLcdht5Z4oeHI7DQE9oHXJIWJJ+xA8hsau6YkiNxsAN9tvzyquoDQXtFGz+fwu48PT9jH/VR/wBwVIJpu3Qqip+VFU/RQP4UsCuUPOF0beMoh8aNnoMab1UxNcI6tAsaaYGnqAWhtGDSbjTzpE9PkUhoqa027NlRM0KkmIUKe0W8LK06lNU+gqyVplSrdq5n4gz6r1h+WNF/U/xrpkaYFcj5tule8lZTkagM/EAA/vrU8JbcxPYLn/G3/wDEB3KqGogaGqjzXSLk0tGruHL9zrtomPnGn90Vw+Mb11zlBibSPP5RWR4q242n3Wz4Qf8AkcPZaTqClqc1EVafQ4rnCF0dp0ClAU0JKULwChDSULnUnhCaWLauceIfPEiMLW3d42GTMwAGQyqUCPnI7nPbyq45O5ziNidpM2luhm2X2tm9z2t/dPfFW3aKRsQlrlUPPNMpj7LYiLFKFYtvFi00a9MxOrSE0oG7ZLe/jH1qdxjn+2tgmsSF5I0l6aqNaK65XqZbCn4ZJqM6bUWBsOUXmoiL3BaejwaxvD/FO0kkWNlli1EANIq6RntqKsSB8cVecyc1wWKK0xYs2dCIAztjudyAAPUmhdppw4MLTZ4TDUxFpcHCgrUrSunXHvEHnGC+ig6QdWSSXWrgAgMq4IIJBGx86teMNAeC2IuGlVQVx0lR21aJNiGYDGM1bHh7mtYXmi41Vcc/dVvOglwaLAF3a6d0qLNc5bmeOy4PF+GaTMnWW3d0TIYTEsXXUQO7Y7+VRfDbm/MrwTtLJNcSgq5ww9mM7MS2R27AUJ0L9jnjhpI9zXVENW3e1h5I+1rpFzapINMiq49HUOPsaRa8Mij3jjjTPfQip+grnXCEtP8ATRKvcGf8VdZVo4xFq/a6xqD6sd8HHpWt5h58trNtDlmkwDojAYgHsWJIA/Whk0zw4MYSbF1Vf58qRk7XNL3UKNcrRaaSRWU4J4j21zIIhrjdjhBIAAx/KGUkZ+BxT3G+e4bWcW8ok1FUbKhSgDEgEksMdvSoTppt2zabUonj279wpaTTRiOsW3ivaCXp/tSurHVCjR/SAzqI+mfhWzRwQGByCAQR2IO4IqKWCSKt7SLRMmZJewg0lCOgRiizS1hJqINtH8pkmos8xBqeyYqHOmTS21ypGEKP1KFL6FClhS21Z1RUlFpqIU+BU6uk5VPzjxk29sdJw7nQvw9TXJ3Yk5Pc7mtV4hXpa4EWdkQbfFu/8KzNvbM7BEBZicADua6rw+IRQAnrlcT4pMZdQWjgYCVY2bSyLEgyzsFH1q75p5a/BtEmdWuLUx/nBtx+la7kvldbb9tLvKRsO4QenxPxqH4pe0sMg8mZT9RkfpUfnC/UtjZ+HN+5RHQ/T0zpHj1Y/ILDRpXXeUoT+Ei/oCuRRHau0ctOBaQj/ZL+lR+LGo2gd1J4T/8ARx9lYYptjSi2aWiVz3C6HKjnNEEqcIhRmMCn+oEJC5p4p2iqLdwoDM0wZgAC2FjwCfPG9XdgsB4JKYul1PwH7fRo150tjqad85Dd/jV9xvgsN1GIpgSA2pSp0spxjIPy8jUXhXJ1tbxTRJ1Cs6COXU4JKjPbAGO5rQ8zGYWsddtN/OVlu00n1nPaBThXxhZPwk4PFMbl5Y0k0iJFDqHA1ayxwds+yKlc18xqeI/hoLW2aYSxx9eZAWMns6TnbAGw3z2rWcA4FBZ6+gGHU0l9TF/dzjHp7xqFxzky1u5OtIrq5xqZG06sDA1AgjONs/Ci8zG/UOkcDRGPbjpaj8pI2AMbV3n9etLnHPqzC6AuZkml6K6umAqx+02ItgN/PcZ9qp3ieG/FQls6TaQ6f+JtQ+ef1FbKTw+sSqr02GnO4chmz5ufOp3GeBQXMSRTKWEYAjbOHXYD3vPOBnIwcVYbrGBzCAfTYOAOewUR0UhDxjNEZvjusD4iSWZW3/CGInS+rpadkwugPj+V72x375qZzVHjgdgfV1/w5K0UPh9ZdPplHPtai+v2ztjBOO3wAFW15yzay20Vq4fpREGMB8EYBG58/eNB5qJgY0WdpvPPX+0Z0kzi9xAG4Vj8llIrVG5bDMqlkSRkJUEqTdkEqfLb0pPhH+H0yCTpdbrL0dWjq46Zz08+15HtW3tOH28Vr+DVcw6XQqx1Eh2JYE9+7H5VQ8M5JtbedbiLq6kbUgZwVGxHbTk7H1qLzLHRyMNjcSQjGllD2PAGAAVkuAL/ANoWH/vb39Jqaj0Lx5vxeAgvJdRk93B1dEnO2n/u++2MVuIOWbdLo3ih+qZJJMlyV1Pq1ez/AGjR8d5bguyGmT2wMB1OlsehPYj5ipvNxl/Wi3b7j4QeRl2ciw6/YrC+IrxPxFfwhUsUiDGLBBm1HGCuxbGj6054qDPEVB/9CEH55bNa/gvJltbOJEUs491nOor8VGwB+OM1L4nydbXMvWmDlwqr7LlRgZxtj407NXGxzKumgi+puv6Qv0UjmuurcQa6LG+LHC4YXtxDGkeY5FOhQuQrLpzjudzv3rpPLcn+p23+6wf4S1A5g5ftbsoZwxKBgultGzEE59e1Tbe4SKNIk91EVFzucKoAyfPYVTllEkLGZsWrMWncyZz+hpW4cUZmzVUL/Pali6NUixyt7FOY009MpOaN5arOabUoCPqUKb10KFHSz6PgUoT0ggUSxVota2sqy4krnPPkGm7LfnRW/h/CmOTZ8XsXxLL91NWfiOv7WI/7Nh/8qq+TINV4h/KGf7D/AK10kZvS57LkJWbddQ/9BdVNZfxAQfhR69VcfY1oepVFztFqtCfyujfw/jWTp8St+VuatpMD/hc9i7V2HgyYt4v6mP8AuiuPx9q69ZyaY0X0jQfZQKveJi2tHyszwgepx+FYh6WJqg9Wlo9YZjXQWp6z0pp6hZpBkNB9IJtyF5xaKI4klRCRkB3VCRnGQCe1PCYHcHIO4Pw9awnPd1As0fWieQ9H2SsvSAGttsaTnfO9W/GeaI7SKL2SzPGpRAcYUKN2bH07b4NXfKktbtBt3x/n3VHzQDnhxADa79fy/Zabq0tZKxQ54kR1W4tJIw24OSTj8wUqM/etejjAIOxAI+R7VHJE6Ktw5/zopI5mS3tPH5fupDGmWoGWmJJqiaLU4AThej1/GojTUhpjR/TtHYCmmUUQuBVeXNGM0f0ghJVj1hQ6tQlNPLmhLAEKkGamWvDRhCaWtrnvSFdUyPQD2Oc1Ig4XqOwJqdwvhRcgYra8N4SqAYFTRxl5wqk+qbEPdZGLl2TGdNNNw91PtA10lRTFzaK43FTv0or0rPb4k6/UFgzbYFQpCK0XGLHQDWTlbFZhj2khy04Hl4sKVt60KrTIaFQbQrn03d1W9T0ozNVUL7HeosvMcQOC6j61rt057IH6ho5KrPEFMiJ/Qsv3ANVnI5/1r5xt/CpXN18skMZUg/tD23/k1V8rXQjuVLbAhlz6EjatZjT5ct+Vz0zx50O9wumA1W8xyAWsue2gj6kjH76kNMPI1R833+LYp5uyj6Dc/pWdEy3iu629RIGxOPsVjLdtxXWY5Nh8h+lcs4Lba5o1PYuuflnJrqAq3rqJAWb4SCA4/CeDinUlqKEpQWsstC27U1Z6XnNQRmnBIaiLU+FhfEv/AMRF/Uf8x6n82i2eOATPJHIIFKMqFwVIGQewO49ds/GtBe8LhmIaWNXIGkE52Gc42PqTSrrh0cqhJEVlHugjttjY9xtV5uoADBn03+qzHaJxMhseqqu+iwV1fTWmhob3qqw2VXZtIGPfjbIHft8K6Vw+4aSKORxpZo0dh6EqCRvVVa8sWyMGWFMg5GdT4+OGJFXSy1FqZWSAbRnvgfsj02mkiJJOD0BJA+6cIpiRKW09Mvc1WaCrgSClAJSTNRiSpcp6SwlK00kSUtJBQG0qS4ocmrKGyqFHOBU2O9FV5HO7JiFJS2ApSQ5OabW4Bp+Kaq+51piFp+A2WFzV8iYqr5enDR1b1v6cD6YXMalx+oQUKBFChU6rKr45Z5jz6Vzy9jwxFdM41MFiI9a5rxGT2iazdeBvwt7wtx2m1FAoU1rNCs36ZW1vXEZL522LsfrTAoqVG+CD6V29VwuCJJ5UwrojZGHtEqVGfd27mo60jXk5NKFICk7jau+B8cMR0PuhOc9yp/yp3mm9DiMKQV3ORvv2qjU04Y81F9Ju/eFZ8y/6RiPCseV4s3C/AMfsK3IYisfysmJCfRMfcitUs5qnqSd62PDRUP5qYkmacBqCJacE1USwlalhS9ZoajUYT04JqEsI6IsJ7VRFqouYeaBb4RVDSMM4Jwqjtk43PY7fCqx+arqPS80C6G7bMpPngHJwceoqRmne4XXPGeVVk1cUbi0k45oXXytPf8YjgAMradRIXZmzjv7oPrT1veiRBIhyrDKncZHyO9ZDna5EkFvIucMXIyMEeyuxHrUWDmmaKCIJEBGo0a3DEMwJJAIIA/6UY0u9gc3m1A7XCOZzX/hABFc5pbsyGj11TW/Hddp+IWNmbdemuWOoHHkO3nn0qnPH7wo03RRY1JzqDDH0LAnv6UDYXGxgVjnqrD9TG0A5Ni8AnC2WaANZ3h3MhltpZdIDxKSV3Kn2SQfXGx+1VkHOs7qwWEM439kOVVR3ZhnPp6U408hsdkLtZC0A3yLGFtxQ0VmeWuaWuGaOQKGVdYK5AIBAOQScYyKgtzrNJKVt4gyjOBhmYgfyjg7U3lpbI7JHWw7A6+eO62gjNOoD61j+G87SS3KxGNVVm0nOrWNtx3xnI9KkcU5xcTfh7aMO+dJLZI1eagAjt5knyNMdNLe0j3TeciLdwOLr5K2UMpFP/jcd6wUPOc0Uwiu4lTOPaTOwJwG7kMPl8flWu6uaryadzTkcqSKdst7enIOCFquB8e6bZ8j3rd2d+sgyCN64yspHY1PseNPH2Y1JE4xiuQq2q0jZjuGCuv6hTFzfKgyTXNm5rl/MaYfjjHdiT9amM/YKm3w036itHx3jevbyrKXVwPXfNRrrieqoDTEmqpYXm3LVijEbaarDrChVb1DQpvo+6ltcfoUKFdQuJQow1FQpJJxXqQklRAaeRqSdXHCuKiE7jIbGT5j5VqILlXUMpBB9P0PpWALU7b3bIcqSD8P4+tQPhDjav6bWui9JFhb/ADQ1VnuH8zg7S7H8wG319Kvo5AwBBBB7Gq7o9vK2op2Si2lPpL608riolHmonMvhWWupZjnO1YTLNjKlVGfIMpPsn6fxqddc8LhekhZifaDbAfAYO5zV0WyMHceYO4+1IhgRTlY0B9Qqg/cCiwWgPF0qhhka9zon1u5xf2VBzhcO8EDSLpYlyVznGw2388YpfEZP/wCVEPjH+r1pmCt7yq3pkBv1o+mpGnSuPTAx9u1AHgBorg2k7Tlznu3fibX7f0spZcSki4bmLZuuwLd9KnGT98D61XiaOSBmllmln9rQhLEL/PJPkBk9/pW8WJQMAKB6AAD7UmKyjXOlEXOx0qoz8DgUYkaLNZJtRO0j3ADdgCqPHyBax/LZ/wBVvP6of3JKk8hj/v8A5R//AHrUrbqMgKoyMHCgZHofWjjiVfdVVz3wAufnigfJuDh3r9EcWkLHMJP4b/O7/tYjkpM3Dj1gcfdlFI4VcPZXDCSMsSpTA7ncEMvqNv31uo4FXdVUHtkKFP3ArNCzv4XOh+qu+nW4bbyyGIIPyqQSby66ojgn+VXdpzC1lWSCcgXz7Kr4VIW4krMuljO7FT/JJ1HSaRxKz6N63VLojSO4dNm0sSQynz77/WrngnL0ouPxM+A2pnABBJZs7nGwG9aiSNXGHVWHowDD7Ghlm2PxkVRr+EUGjMsXqwd1i/5CwZgtpZRGrXUpOFUjQf72CBV5xzml7aQRKisOmpyxbPmPI/Cr+G2RPcRF9dKqv6CkzW6tuyqT6lQT9yKg+uHOG4EgdyrY0jmMO1wDj1A/sp9JSQD6gH7ijMxqKZqLrUIiKtWFK/Emiacmo3UFKDikWUmtLJoBqTrHrSWahoJ07ro6j66Oh2BK1ymhQoV0C4pChQoUkkKMGioUkk4Go9VNUKSSd1VN4fxR4j7J281O6n/I/Kq2lq1MQDyia8tNtK2/DuOJL7Put+U+fyPnVlWS5eVTKMjJxlfgR51raqPYGldHpJXSx25CioUKD0q2hmjzRUKe2pIw1K6hpFHTekpJfWNDrGkUKYBqVlK6podU0mhRWOySX1zR/iDTdChIvontO/iDRGc00TTZlpfTvom3J7VQ1Uz1qUJRS+kUrTuqhqpvXQ10BiKVpeuj6hprqiiaYUwgcTwn3JwzmhUMy0VWPJlDvWAoUKFXFyCFChQpJIUKFCkkhQoUKSSFChQpJK14Kf2yfM/oa2JNChUMq3fDPwH5Qos0KFRBaaGaUKKhSKSOjFFQqFydKFHQoULOUijoUKFSlMhQoUKFJIeoz0VCrkKByTQzQoVaKBKWiNHQoUXRJJoUKFEECFChQo0l/9k="/>
          <p:cNvSpPr>
            <a:spLocks noChangeAspect="1" noChangeArrowheads="1"/>
          </p:cNvSpPr>
          <p:nvPr/>
        </p:nvSpPr>
        <p:spPr bwMode="auto">
          <a:xfrm>
            <a:off x="155578" y="-136525"/>
            <a:ext cx="293689" cy="293688"/>
          </a:xfrm>
          <a:prstGeom prst="rect">
            <a:avLst/>
          </a:prstGeom>
          <a:noFill/>
        </p:spPr>
        <p:txBody>
          <a:bodyPr vert="horz" wrap="square" lIns="91410" tIns="45703" rIns="91410" bIns="45703" numCol="1" anchor="t" anchorCtr="0" compatLnSpc="1">
            <a:prstTxWarp prst="textNoShape">
              <a:avLst/>
            </a:prstTxWarp>
          </a:bodyPr>
          <a:lstStyle/>
          <a:p>
            <a:endParaRPr lang="en-US"/>
          </a:p>
        </p:txBody>
      </p:sp>
      <p:sp>
        <p:nvSpPr>
          <p:cNvPr id="55300" name="AutoShape 4" descr="data:image/jpeg;base64,/9j/4AAQSkZJRgABAQAAAQABAAD/2wCEAAkGBhQSEBQQEhQUFBQUDxAQEBQUFRQQFBQUFRAVFRQQFBQXHCYeFxkjGRQVHy8gIycpLCwsFR4xNTEqNSYrLCkBCQoKDgwOGg8PGiokHx8sLCwqLSwsLCkpKSwpLCoqLywpLCkpLCwpLCwsKSwpKiwsLCwsLDUsNSwsLCwsLCwpLP/AABEIAMIBAwMBIgACEQEDEQH/xAAbAAAABwEAAAAAAAAAAAAAAAAAAQIDBAUGB//EAEcQAAIBAwIEAwYDAwgHCQEAAAECAwAEERIhBQYTMQdBUSIyYXGBkRRSsSOhwUJicnOCsrPRFSRjdJLD4SYzNDVTZKLC8CX/xAAbAQABBQEBAAAAAAAAAAAAAAACAAEDBAUGB//EADERAAEEAQMCBQIGAgMBAAAAAAEAAgMRIQQSMUFRBRQiYXETkTKBobHB0fDxI0JSM//aAAwDAQACEQMRAD8AjIKlQpTMS1NhjrhCvSXOS481LhhoJGBT8dASq739lJijqSsQqMppeo0mqi4Ep7pCh0xTOo0NZo8dkG0909oFHoFMdSi6ppWEth7qRpHpR6B6VGMhosn1pbh2S2HupekUMiomT60efjT7k2xStQpBpjJoZNMTacMTpWk6BTe/rSSPjQ5S2p4sKSXpvFGBTGyiDQEkgUguKcc1FkNIR2jtPiQUkzCmAxoHFP8ATASBRyXVRWuCTSnApBWjDAjCUIs028VLElE5oKypWu7qHLAKjtFVoI8000Ao2yUju+qgqlOh8VI0CmpVo9wdymIcM2i6xoU3mhR7Ah3nuk25qwiGKrLdsGrOI1XcrMgoqT1aciJNNBKeWTAoCq7uMKm5w5sFlGMANK5wi5xsO7H4ViD4q3WPdjzn49vSstxi/klneSViz62Bz5YJwoHkB6VFR811Wm8NijjAeLPUrkp9fI952Ggu8ct8cF3bJONicq4/K494f/vUVbKpNcp8MeLyJM1sF1RvmRj+Qhe/1wBXVYpTXPayAQTFvTkfC29LKZYQ7r1TggNGmDnBBwdLYIODgHB9Dgj71B4txYxR5UandhHCnbVI3ug+gGCSfIKaPh9p0owmSx3Z2Pd3Y6nkPxLEn93lUPpDd32UtuLqU/aiyKaC0rRQb0VJWRRahWB5rl4qLpxaCTo4j0YWEjOgat2GfezWQ4dznxOeQRQys7kEhQkOTgZPdfQVpR6GSVm9rm8Xzx84wqL9axjtpa77c/GV23NDFc4k4pxKDhtxNcs6SrLAIWZYvdZsPgAYPfzqz5E5p12TT3twgP4l41aQpFkCOM6QABn3j96ido5A0uBBANYz74wjbq2FwaQRYvK2emh06FnMkqCSN1kQ9mRgyn6iol7x62hbRLcQo3mrOoYfMZyPrVcRvJqsqZ0jebUzoj1oFQKRa3Mcq643WRT2ZGDr9xTjEUxxgpxlMMab6dJv+JRQgNNJHGD2LsqZ+We/0pNlxaGbJhljkx30MrY+YB2pHdt3AGu6MObdXlL00xItKm4vAr9JpolkJUBDIgclvdGknO+Rj51HHHLYydETRGTOnRrXVn8uM9/h3pm7+aKk3t7pwJQ6NY/xJ5intWgEEmjWshb2UbOCuPeB9TWgsOPxC3gM88SyPbwyNreONiWQEtpJGxOe1TuhkEbZBw774UTdQwyOj6t+ysOhRGGlXN9HGuuR0RcganZUXfsMk4ooL1JF1xsrqSQGRg67d9xtVf1VdKbcLpORxUbWgNN9SnFehLSnBI4TD2uKQLMmpqmnCRimshGJTwqJ496FSJFGTQqXcVZDWqthSrGAVCgqclM5E9P4NIu5ykbOFLFVJCju2B2FH1cAk+QJ+wzXFr/me4mlMpldck4VWKqo8lAq5o9G7Uk0aAWXrdY3TAWLJUK+cmRywKsXYkHuCTnFNQDeickkknJJySfP40IRXXgUKXHk2bXRvDHhjhpJyMKVVF+JznPyroivXEuFc1z2qlY2BXyVhqAPqPP6VYR+JF2Ac9M5UgezjBI2Yb749K5/WeHTTyl4pbml10EUQYbXQuHzG5u3mx+yt9cEJ/NKcCWT6AaB/arQotcs5d8TBCI7doQsaqqFw2W1fypG2GcnJPz8618nP9qpC9Vfa8xlgP6RHas/U6KYPraa6dcD4+6tw6mJzb3C+vT9/stSopzao0A1AEEEEZBG4x60/wBH41SDVOSErauG+FpxxSL+hP8A4LV3AxisFyp4avZ3SXDTo4VZAVCMCdSFe5PxrS0k0ccUrXGiRj9VR1MTnyRlowDn9FZ+KUoPDJR/Ph/xVrnfAOUY5+GXN47OHiMnSAI0jRGrnII3znHl2rqvNnAzeWr26sELMh1EFgNLhuw+VVfBOSWg4fPZGRWMxlw4UgLrjVNxnJxpz9ak0+sbHBtDqO79MIJtOXzXWNv65WM5A4tJDw/iTxk5jSJ0/mu4dC4+OAD/AGRVRypHG/VeazuLwkgZjL4QnJJYruWPqfQ10flHkE2iXEcrrKk6ojAKV9kBwwOT5h/3VUReHF1bO5srzpo+xDBg2N8A6QQSMn2sDv5Vb83CXSUa3VRyLwOoyFW8tKGsJF1djB6nvhVvh1aXNvflTBcR28okDdRHUDClo2YkAatgM/zj611fTWY5T5Te1JeW5kncjAUs/TUeZCsTqb4n7edaQk1l62YSy7m/7+60dLE6OOiuM2cP+keMslyW0mSYaQdJCRhisS+g9kZx8fPekcetRw3iq/hiwAMThcljh/eiJ7kHfv5GtjzF4bmS4N3azdCUtrYbgaz3dWXdSfMYPc0jgfhqy3AurubryBg4HtEFx7rOzbtjA2wOw8tq0/OQgbt3p21srr+yoeVlvbtzuvd7LJ+IUZbi7KCVJNsoYdwSiAH6VF585ajsZ40hZyGi1nUQSGDsuQQB6A1vOPeHMlxffjBKqjMJ0lWJ/ZhQd8+eml868iPfSpIsqpojKYKls+2WzsfjQxa1jDE0uwG075oJ5NI9wkO3JOPhZXxRlLLZse5gZifUkRkmn+cOC6+GWlyo9qG3gV/6t413+jY/4jWh5r5Ae7W3AlVOjF0zlSdWyjIwdvdqdf3lraWqWd3IBm0ER9l/bVU0MVwDv6D5VCzUhrIhFktJsAdM/wAKd0FukMmAQKJ74/lc55g4+bixsoF9pwCJANyWQ9KP6kZP1rqfBOECC3igH8iMKfi3dz9WJNcs8N+C9e+VyMpB+2JI/lA4jHz1b/2TXaMUHib2xkQs6WT8n+kfh4c+5XcmgPyTSwUbJTuaSwrGsrUTVNStmnytMstGKTBQ2oqdaPehRYVwFVETVNikquWpEBoyFO5tqwKalYeqsB9RiuDacEg9wSD8xsa7zC1cg51sxFeygbBj1B/a7/vzWx4O+nOZ3z9v9rm/Go7a146Y+/8ApUpNEHomNIArolzSdJqVa2zSMsaAszEKoHck1Hjq95R46trdLI4Gg/s2JGSoYj2x8v0qKVzmsJaLI6KSNrXOAcaClWnhvdFx1VWNAcuxcHCjckY+FVfEYY5bwxWuBGzrGhOwJ7FvkTWt8QedFZfwls4YMAZpFIIKntGpH7/t61juCcIknmSOIe1qBz5KAfeJ8qp6d8rmGabGMDp8lXJ2xNcIohecn+AuqWHh/AioQ06SBRqeOZ4yTjf5CtYGNNwbAZ9KfyK5V75Jsvda6FsTI/wikg0tRXL/ABY4tNFcwrFLLGDb5ISR0BPVcZIUjet7NxmK3to5biQIpjj3bJLMUBwAMlj57VO7SFrGP53dFC3Utc9zTjb1VpQ6lZeLxKsCcdcjfGTHKB99O1Xt3xWKKLrvIqx4Da8+yQfd0kd8+WO9RuhewgOaRfsjbLG7IINKXgmjEPrWWj8TrEtp6xG+MmOQD76dqXzlzktpbCRGQySKDbghnVxldTArtgK2dyM1INPJuDC02eLCEzs2lwcKHZakIBRZFc+8OucuvqiuJi1xJOzRoVb3BEpwuBpUey22376j8qy54gR/pBp95/2BFzjs35xp9n+G1Su0j2l4djaL4Of87qEahrg0j/t7jC6RqFF1KoF50tOq0PXUOnUDgq6hennXliunbB89/LNFwrnS0uZejFMC5zpBV01Y76SwAPy71B9CQCy049ipxLFdbh91fNLSQ9VPHOZra0wJ5ArMMqoDOxHbVpUHA+J9Khvz7YhVc3C4fOnCyE7dwwCkqdxscd6ARSuALWk3xgojLG00XAfmtCz5qs4ty9b3OnrxiTTkKSWBGcZ90j0FWKOCAw3BAIPqCMg0eKgD3NNtNFSFrXCiLCh8N4TDbrohjWNSckKO59Se5+tTCtKAAoyaRtxt3KcUMAYTeKFHihtQIkjTTci09rHlTExp045TFChiip1MqBakRLUankarCvlWFvXPPFOACaJvNkb7Aj/OuhWrVz3xQlzcxJ+WIn/ib/pV3wy/Mj4KwvF6+gb7hYsLQAomNGDXWLkU/bQanVfzOq/cgVZ8wcsSWr4YEocaHxsf5ufWoNlIFdGPYOrH5BgTXbuiksYDqrqVB0sAw+xrM1mrdpnNNWDdrT0WkbqWOF0RVLi/COCvcSCONck9z5KPUmuu8s8uR2keld3bHUfzJ9PgKnWtqkY0xoqDOcKoUfPanxWLrNe7UekYb+/ytnSeHt0/qOXKSq0tdqZWb4UrqH0rKoq2QVyzxib/AFqH/dv+a9XHPXFLRIbZLiBp5Pw6tGokaEIpVQWJB8yvofd8qteaOSUvpEkeRkKR9MBQpBGotnf50OY+SIrxYwzsjxRiNXUBsqPJlPffJ2I7mtqPVQ7YmuJ9N3V9fj+FkP0styFoHqqrWB5ttpRbQM9rb2sWoLCEwZ2GjOZGzk7YJzg5Iq/XgrXfArVVkVWR3dRIwRWAklXTqPYgHb7VZP4ZQvGFlubiR10hHY5CKP5CIScA7efkKsn5GgeyjsnLsImdopPZWRSzFj8CN+3y9M1O/WR7WgHIdfB4z3P8qJukl3OJbgtrn47Ln9yLm3t4xc2NvLAhGiXSCDnIGZoHwc/HOfjWg5hS3ueBrdRxCPpYSJcsekWuEWRRvhgfUjz8qlp4VZURNeTmENqEWMKDnuAWKg7nfT51qn5ZgNkbAKVhKadj7QOrXrye7ahqppdXFbXNOQ6zVgV1weqUemlpwIwRWaJv5Cx3g/waFomuWQGZLhkR8tkKYUyMZwfebyqi8Pv/ADk/O7/utWu5b8N0s7lblZ3cprwpRVB1IV3OT5NUjgvIMdtdfi1ldm/aeyQoHtg53G/nTSauK5SHXuGMH3wmZppKjG2tpzx7ZXPrDhsdxxx4ZRmNr26LDJGQrSNpyN8ZUUriVgltxxIoRoRbu1KjJONXTYgE74yxre2PIEcV7+OEjl+rLLoIXTmQNkZ77azR33h6k17+NMrhupFJpAXTmMKAM999P76Lz8e/8R27K68pvJP2cC91/ksJzeFfjbLcHERnt1ckkARaU8/IYzv86i+INnbRXQW106TEpcI2tQ+W7HJx7Ok4/wA60PiFd24uxFd20mAE0XEUgRmjIBPsshDaSWGM+XcZrLcdht5Z4oeHI7DQE9oHXJIWJJ+xA8hsau6YkiNxsAN9tvzyquoDQXtFGz+fwu48PT9jH/VR/wBwVIJpu3Qqip+VFU/RQP4UsCuUPOF0beMoh8aNnoMab1UxNcI6tAsaaYGnqAWhtGDSbjTzpE9PkUhoqa027NlRM0KkmIUKe0W8LK06lNU+gqyVplSrdq5n4gz6r1h+WNF/U/xrpkaYFcj5tule8lZTkagM/EAA/vrU8JbcxPYLn/G3/wDEB3KqGogaGqjzXSLk0tGruHL9zrtomPnGn90Vw+Mb11zlBibSPP5RWR4q242n3Wz4Qf8AkcPZaTqClqc1EVafQ4rnCF0dp0ClAU0JKULwChDSULnUnhCaWLauceIfPEiMLW3d42GTMwAGQyqUCPnI7nPbyq45O5ziNidpM2luhm2X2tm9z2t/dPfFW3aKRsQlrlUPPNMpj7LYiLFKFYtvFi00a9MxOrSE0oG7ZLe/jH1qdxjn+2tgmsSF5I0l6aqNaK65XqZbCn4ZJqM6bUWBsOUXmoiL3BaejwaxvD/FO0kkWNlli1EANIq6RntqKsSB8cVecyc1wWKK0xYs2dCIAztjudyAAPUmhdppw4MLTZ4TDUxFpcHCgrUrSunXHvEHnGC+ig6QdWSSXWrgAgMq4IIJBGx86teMNAeC2IuGlVQVx0lR21aJNiGYDGM1bHh7mtYXmi41Vcc/dVvOglwaLAF3a6d0qLNc5bmeOy4PF+GaTMnWW3d0TIYTEsXXUQO7Y7+VRfDbm/MrwTtLJNcSgq5ww9mM7MS2R27AUJ0L9jnjhpI9zXVENW3e1h5I+1rpFzapINMiq49HUOPsaRa8Mij3jjjTPfQip+grnXCEtP8ATRKvcGf8VdZVo4xFq/a6xqD6sd8HHpWt5h58trNtDlmkwDojAYgHsWJIA/Whk0zw4MYSbF1Vf58qRk7XNL3UKNcrRaaSRWU4J4j21zIIhrjdjhBIAAx/KGUkZ+BxT3G+e4bWcW8ok1FUbKhSgDEgEksMdvSoTppt2zabUonj279wpaTTRiOsW3ivaCXp/tSurHVCjR/SAzqI+mfhWzRwQGByCAQR2IO4IqKWCSKt7SLRMmZJewg0lCOgRiizS1hJqINtH8pkmos8xBqeyYqHOmTS21ypGEKP1KFL6FClhS21Z1RUlFpqIU+BU6uk5VPzjxk29sdJw7nQvw9TXJ3Yk5Pc7mtV4hXpa4EWdkQbfFu/8KzNvbM7BEBZicADua6rw+IRQAnrlcT4pMZdQWjgYCVY2bSyLEgyzsFH1q75p5a/BtEmdWuLUx/nBtx+la7kvldbb9tLvKRsO4QenxPxqH4pe0sMg8mZT9RkfpUfnC/UtjZ+HN+5RHQ/T0zpHj1Y/ILDRpXXeUoT+Ei/oCuRRHau0ctOBaQj/ZL+lR+LGo2gd1J4T/8ARx9lYYptjSi2aWiVz3C6HKjnNEEqcIhRmMCn+oEJC5p4p2iqLdwoDM0wZgAC2FjwCfPG9XdgsB4JKYul1PwH7fRo150tjqad85Dd/jV9xvgsN1GIpgSA2pSp0spxjIPy8jUXhXJ1tbxTRJ1Cs6COXU4JKjPbAGO5rQ8zGYWsddtN/OVlu00n1nPaBThXxhZPwk4PFMbl5Y0k0iJFDqHA1ayxwds+yKlc18xqeI/hoLW2aYSxx9eZAWMns6TnbAGw3z2rWcA4FBZ6+gGHU0l9TF/dzjHp7xqFxzky1u5OtIrq5xqZG06sDA1AgjONs/Ci8zG/UOkcDRGPbjpaj8pI2AMbV3n9etLnHPqzC6AuZkml6K6umAqx+02ItgN/PcZ9qp3ieG/FQls6TaQ6f+JtQ+ef1FbKTw+sSqr02GnO4chmz5ufOp3GeBQXMSRTKWEYAjbOHXYD3vPOBnIwcVYbrGBzCAfTYOAOewUR0UhDxjNEZvjusD4iSWZW3/CGInS+rpadkwugPj+V72x375qZzVHjgdgfV1/w5K0UPh9ZdPplHPtai+v2ztjBOO3wAFW15yzay20Vq4fpREGMB8EYBG58/eNB5qJgY0WdpvPPX+0Z0kzi9xAG4Vj8llIrVG5bDMqlkSRkJUEqTdkEqfLb0pPhH+H0yCTpdbrL0dWjq46Zz08+15HtW3tOH28Vr+DVcw6XQqx1Eh2JYE9+7H5VQ8M5JtbedbiLq6kbUgZwVGxHbTk7H1qLzLHRyMNjcSQjGllD2PAGAAVkuAL/ANoWH/vb39Jqaj0Lx5vxeAgvJdRk93B1dEnO2n/u++2MVuIOWbdLo3ih+qZJJMlyV1Pq1ez/AGjR8d5bguyGmT2wMB1OlsehPYj5ipvNxl/Wi3b7j4QeRl2ciw6/YrC+IrxPxFfwhUsUiDGLBBm1HGCuxbGj6054qDPEVB/9CEH55bNa/gvJltbOJEUs491nOor8VGwB+OM1L4nydbXMvWmDlwqr7LlRgZxtj407NXGxzKumgi+puv6Qv0UjmuurcQa6LG+LHC4YXtxDGkeY5FOhQuQrLpzjudzv3rpPLcn+p23+6wf4S1A5g5ftbsoZwxKBgultGzEE59e1Tbe4SKNIk91EVFzucKoAyfPYVTllEkLGZsWrMWncyZz+hpW4cUZmzVUL/Pali6NUixyt7FOY009MpOaN5arOabUoCPqUKb10KFHSz6PgUoT0ggUSxVota2sqy4krnPPkGm7LfnRW/h/CmOTZ8XsXxLL91NWfiOv7WI/7Nh/8qq+TINV4h/KGf7D/AK10kZvS57LkJWbddQ/9BdVNZfxAQfhR69VcfY1oepVFztFqtCfyujfw/jWTp8St+VuatpMD/hc9i7V2HgyYt4v6mP8AuiuPx9q69ZyaY0X0jQfZQKveJi2tHyszwgepx+FYh6WJqg9Wlo9YZjXQWp6z0pp6hZpBkNB9IJtyF5xaKI4klRCRkB3VCRnGQCe1PCYHcHIO4Pw9awnPd1As0fWieQ9H2SsvSAGttsaTnfO9W/GeaI7SKL2SzPGpRAcYUKN2bH07b4NXfKktbtBt3x/n3VHzQDnhxADa79fy/Zabq0tZKxQ54kR1W4tJIw24OSTj8wUqM/etejjAIOxAI+R7VHJE6Ktw5/zopI5mS3tPH5fupDGmWoGWmJJqiaLU4AThej1/GojTUhpjR/TtHYCmmUUQuBVeXNGM0f0ghJVj1hQ6tQlNPLmhLAEKkGamWvDRhCaWtrnvSFdUyPQD2Oc1Ig4XqOwJqdwvhRcgYra8N4SqAYFTRxl5wqk+qbEPdZGLl2TGdNNNw91PtA10lRTFzaK43FTv0or0rPb4k6/UFgzbYFQpCK0XGLHQDWTlbFZhj2khy04Hl4sKVt60KrTIaFQbQrn03d1W9T0ozNVUL7HeosvMcQOC6j61rt057IH6ho5KrPEFMiJ/Qsv3ANVnI5/1r5xt/CpXN18skMZUg/tD23/k1V8rXQjuVLbAhlz6EjatZjT5ct+Vz0zx50O9wumA1W8xyAWsue2gj6kjH76kNMPI1R833+LYp5uyj6Dc/pWdEy3iu629RIGxOPsVjLdtxXWY5Nh8h+lcs4Lba5o1PYuuflnJrqAq3rqJAWb4SCA4/CeDinUlqKEpQWsstC27U1Z6XnNQRmnBIaiLU+FhfEv/AMRF/Uf8x6n82i2eOATPJHIIFKMqFwVIGQewO49ds/GtBe8LhmIaWNXIGkE52Gc42PqTSrrh0cqhJEVlHugjttjY9xtV5uoADBn03+qzHaJxMhseqqu+iwV1fTWmhob3qqw2VXZtIGPfjbIHft8K6Vw+4aSKORxpZo0dh6EqCRvVVa8sWyMGWFMg5GdT4+OGJFXSy1FqZWSAbRnvgfsj02mkiJJOD0BJA+6cIpiRKW09Mvc1WaCrgSClAJSTNRiSpcp6SwlK00kSUtJBQG0qS4ocmrKGyqFHOBU2O9FV5HO7JiFJS2ApSQ5OabW4Bp+Kaq+51piFp+A2WFzV8iYqr5enDR1b1v6cD6YXMalx+oQUKBFChU6rKr45Z5jz6Vzy9jwxFdM41MFiI9a5rxGT2iazdeBvwt7wtx2m1FAoU1rNCs36ZW1vXEZL522LsfrTAoqVG+CD6V29VwuCJJ5UwrojZGHtEqVGfd27mo60jXk5NKFICk7jau+B8cMR0PuhOc9yp/yp3mm9DiMKQV3ORvv2qjU04Y81F9Ju/eFZ8y/6RiPCseV4s3C/AMfsK3IYisfysmJCfRMfcitUs5qnqSd62PDRUP5qYkmacBqCJacE1USwlalhS9ZoajUYT04JqEsI6IsJ7VRFqouYeaBb4RVDSMM4Jwqjtk43PY7fCqx+arqPS80C6G7bMpPngHJwceoqRmne4XXPGeVVk1cUbi0k45oXXytPf8YjgAMradRIXZmzjv7oPrT1veiRBIhyrDKncZHyO9ZDna5EkFvIucMXIyMEeyuxHrUWDmmaKCIJEBGo0a3DEMwJJAIIA/6UY0u9gc3m1A7XCOZzX/hABFc5pbsyGj11TW/Hddp+IWNmbdemuWOoHHkO3nn0qnPH7wo03RRY1JzqDDH0LAnv6UDYXGxgVjnqrD9TG0A5Ni8AnC2WaANZ3h3MhltpZdIDxKSV3Kn2SQfXGx+1VkHOs7qwWEM439kOVVR3ZhnPp6U408hsdkLtZC0A3yLGFtxQ0VmeWuaWuGaOQKGVdYK5AIBAOQScYyKgtzrNJKVt4gyjOBhmYgfyjg7U3lpbI7JHWw7A6+eO62gjNOoD61j+G87SS3KxGNVVm0nOrWNtx3xnI9KkcU5xcTfh7aMO+dJLZI1eagAjt5knyNMdNLe0j3TeciLdwOLr5K2UMpFP/jcd6wUPOc0Uwiu4lTOPaTOwJwG7kMPl8flWu6uaryadzTkcqSKdst7enIOCFquB8e6bZ8j3rd2d+sgyCN64yspHY1PseNPH2Y1JE4xiuQq2q0jZjuGCuv6hTFzfKgyTXNm5rl/MaYfjjHdiT9amM/YKm3w036itHx3jevbyrKXVwPXfNRrrieqoDTEmqpYXm3LVijEbaarDrChVb1DQpvo+6ltcfoUKFdQuJQow1FQpJJxXqQklRAaeRqSdXHCuKiE7jIbGT5j5VqILlXUMpBB9P0PpWALU7b3bIcqSD8P4+tQPhDjav6bWui9JFhb/ADQ1VnuH8zg7S7H8wG319Kvo5AwBBBB7Gq7o9vK2op2Si2lPpL608riolHmonMvhWWupZjnO1YTLNjKlVGfIMpPsn6fxqddc8LhekhZifaDbAfAYO5zV0WyMHceYO4+1IhgRTlY0B9Qqg/cCiwWgPF0qhhka9zon1u5xf2VBzhcO8EDSLpYlyVznGw2388YpfEZP/wCVEPjH+r1pmCt7yq3pkBv1o+mpGnSuPTAx9u1AHgBorg2k7Tlznu3fibX7f0spZcSki4bmLZuuwLd9KnGT98D61XiaOSBmllmln9rQhLEL/PJPkBk9/pW8WJQMAKB6AAD7UmKyjXOlEXOx0qoz8DgUYkaLNZJtRO0j3ADdgCqPHyBax/LZ/wBVvP6of3JKk8hj/v8A5R//AHrUrbqMgKoyMHCgZHofWjjiVfdVVz3wAufnigfJuDh3r9EcWkLHMJP4b/O7/tYjkpM3Dj1gcfdlFI4VcPZXDCSMsSpTA7ncEMvqNv31uo4FXdVUHtkKFP3ArNCzv4XOh+qu+nW4bbyyGIIPyqQSby66ojgn+VXdpzC1lWSCcgXz7Kr4VIW4krMuljO7FT/JJ1HSaRxKz6N63VLojSO4dNm0sSQynz77/WrngnL0ouPxM+A2pnABBJZs7nGwG9aiSNXGHVWHowDD7Ghlm2PxkVRr+EUGjMsXqwd1i/5CwZgtpZRGrXUpOFUjQf72CBV5xzml7aQRKisOmpyxbPmPI/Cr+G2RPcRF9dKqv6CkzW6tuyqT6lQT9yKg+uHOG4EgdyrY0jmMO1wDj1A/sp9JSQD6gH7ijMxqKZqLrUIiKtWFK/Emiacmo3UFKDikWUmtLJoBqTrHrSWahoJ07ro6j66Oh2BK1ymhQoV0C4pChQoUkkKMGioUkk4Go9VNUKSSd1VN4fxR4j7J281O6n/I/Kq2lq1MQDyia8tNtK2/DuOJL7Put+U+fyPnVlWS5eVTKMjJxlfgR51raqPYGldHpJXSx25CioUKD0q2hmjzRUKe2pIw1K6hpFHTekpJfWNDrGkUKYBqVlK6podU0mhRWOySX1zR/iDTdChIvontO/iDRGc00TTZlpfTvom3J7VQ1Uz1qUJRS+kUrTuqhqpvXQ10BiKVpeuj6hprqiiaYUwgcTwn3JwzmhUMy0VWPJlDvWAoUKFXFyCFChQpJIUKFCkkhQoUKSSFChQpJK14Kf2yfM/oa2JNChUMq3fDPwH5Qos0KFRBaaGaUKKhSKSOjFFQqFydKFHQoULOUijoUKFSlMhQoUKFJIeoz0VCrkKByTQzQoVaKBKWiNHQoUXRJJoUKFEECFChQo0l/9k="/>
          <p:cNvSpPr>
            <a:spLocks noChangeAspect="1" noChangeArrowheads="1"/>
          </p:cNvSpPr>
          <p:nvPr/>
        </p:nvSpPr>
        <p:spPr bwMode="auto">
          <a:xfrm>
            <a:off x="155578" y="-136525"/>
            <a:ext cx="293689" cy="293688"/>
          </a:xfrm>
          <a:prstGeom prst="rect">
            <a:avLst/>
          </a:prstGeom>
          <a:noFill/>
        </p:spPr>
        <p:txBody>
          <a:bodyPr vert="horz" wrap="square" lIns="91410" tIns="45703" rIns="91410" bIns="45703" numCol="1" anchor="t" anchorCtr="0" compatLnSpc="1">
            <a:prstTxWarp prst="textNoShape">
              <a:avLst/>
            </a:prstTxWarp>
          </a:bodyPr>
          <a:lstStyle/>
          <a:p>
            <a:endParaRPr lang="en-US"/>
          </a:p>
        </p:txBody>
      </p:sp>
      <p:pic>
        <p:nvPicPr>
          <p:cNvPr id="55302" name="Picture 6" descr="http://niftymarketing.com/wp-content/uploads/2012/01/fiddlerontheroof.jpg"/>
          <p:cNvPicPr>
            <a:picLocks noChangeAspect="1" noChangeArrowheads="1"/>
          </p:cNvPicPr>
          <p:nvPr/>
        </p:nvPicPr>
        <p:blipFill>
          <a:blip r:embed="rId2"/>
          <a:srcRect/>
          <a:stretch>
            <a:fillRect/>
          </a:stretch>
        </p:blipFill>
        <p:spPr bwMode="auto">
          <a:xfrm>
            <a:off x="7263607" y="2359028"/>
            <a:ext cx="5510945" cy="4133879"/>
          </a:xfrm>
          <a:prstGeom prst="rect">
            <a:avLst/>
          </a:prstGeom>
          <a:noFill/>
        </p:spPr>
      </p:pic>
      <p:sp>
        <p:nvSpPr>
          <p:cNvPr id="9" name="TextBox 8"/>
          <p:cNvSpPr txBox="1"/>
          <p:nvPr/>
        </p:nvSpPr>
        <p:spPr>
          <a:xfrm>
            <a:off x="862810" y="7388225"/>
            <a:ext cx="11261651" cy="1098389"/>
          </a:xfrm>
          <a:prstGeom prst="rect">
            <a:avLst/>
          </a:prstGeom>
          <a:noFill/>
        </p:spPr>
        <p:txBody>
          <a:bodyPr wrap="square" lIns="91410" tIns="45703" rIns="91410" bIns="45703" rtlCol="0">
            <a:spAutoFit/>
          </a:bodyPr>
          <a:lstStyle/>
          <a:p>
            <a:pPr algn="ctr"/>
            <a:r>
              <a:rPr lang="en-US" sz="3300" b="1" dirty="0" smtClean="0">
                <a:solidFill>
                  <a:srgbClr val="0070C0"/>
                </a:solidFill>
              </a:rPr>
              <a:t>Membership growth is a matter of whole club excellence, </a:t>
            </a:r>
            <a:r>
              <a:rPr lang="en-US" sz="3300" b="1" i="1" dirty="0" smtClean="0">
                <a:solidFill>
                  <a:srgbClr val="0070C0"/>
                </a:solidFill>
              </a:rPr>
              <a:t>not just numbers!</a:t>
            </a:r>
            <a:endParaRPr lang="en-US" sz="3300" b="1" i="1" dirty="0">
              <a:solidFill>
                <a:srgbClr val="0070C0"/>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92007" y="2511425"/>
            <a:ext cx="7111207" cy="5791200"/>
          </a:xfrm>
        </p:spPr>
        <p:txBody>
          <a:bodyPr>
            <a:normAutofit fontScale="85000" lnSpcReduction="20000"/>
          </a:bodyPr>
          <a:lstStyle/>
          <a:p>
            <a:pPr marL="512648" indent="-512648"/>
            <a:r>
              <a:rPr lang="en-US" sz="3300" b="1" dirty="0" smtClean="0">
                <a:solidFill>
                  <a:srgbClr val="002060"/>
                </a:solidFill>
              </a:rPr>
              <a:t>Vocational Service  and networking events</a:t>
            </a:r>
            <a:endParaRPr lang="en-US" sz="3300" dirty="0" smtClean="0">
              <a:solidFill>
                <a:srgbClr val="002060"/>
              </a:solidFill>
            </a:endParaRPr>
          </a:p>
          <a:p>
            <a:pPr marL="512648" indent="-512648"/>
            <a:endParaRPr lang="en-US" sz="3300" dirty="0" smtClean="0">
              <a:solidFill>
                <a:srgbClr val="002060"/>
              </a:solidFill>
            </a:endParaRPr>
          </a:p>
          <a:p>
            <a:pPr marL="512648" indent="-512648"/>
            <a:r>
              <a:rPr lang="en-US" sz="3300" b="1" dirty="0" smtClean="0">
                <a:solidFill>
                  <a:srgbClr val="002060"/>
                </a:solidFill>
              </a:rPr>
              <a:t>Club social events (aka “Club Service”) </a:t>
            </a:r>
            <a:r>
              <a:rPr lang="en-US" sz="3300" dirty="0" smtClean="0">
                <a:solidFill>
                  <a:srgbClr val="002060"/>
                </a:solidFill>
              </a:rPr>
              <a:t>– on a regular basis</a:t>
            </a:r>
          </a:p>
          <a:p>
            <a:pPr marL="512648" indent="-512648"/>
            <a:endParaRPr lang="en-US" sz="3300" dirty="0" smtClean="0">
              <a:solidFill>
                <a:srgbClr val="002060"/>
              </a:solidFill>
            </a:endParaRPr>
          </a:p>
          <a:p>
            <a:pPr marL="512648" indent="-512648"/>
            <a:r>
              <a:rPr lang="en-US" sz="3300" b="1" dirty="0" smtClean="0">
                <a:solidFill>
                  <a:srgbClr val="002060"/>
                </a:solidFill>
              </a:rPr>
              <a:t>Family friendly activities</a:t>
            </a:r>
          </a:p>
          <a:p>
            <a:pPr marL="512648" indent="-512648"/>
            <a:endParaRPr lang="en-US" sz="3300" b="1" i="1" dirty="0" smtClean="0">
              <a:solidFill>
                <a:srgbClr val="002060"/>
              </a:solidFill>
            </a:endParaRPr>
          </a:p>
          <a:p>
            <a:pPr marL="512648" indent="-512648"/>
            <a:r>
              <a:rPr lang="en-US" sz="3300" b="1" i="1" dirty="0" smtClean="0">
                <a:solidFill>
                  <a:srgbClr val="002060"/>
                </a:solidFill>
              </a:rPr>
              <a:t>“</a:t>
            </a:r>
            <a:r>
              <a:rPr lang="en-US" sz="3300" b="1" dirty="0" smtClean="0">
                <a:solidFill>
                  <a:srgbClr val="002060"/>
                </a:solidFill>
              </a:rPr>
              <a:t>Flexible and Innovative” </a:t>
            </a:r>
            <a:r>
              <a:rPr lang="en-US" sz="3300" dirty="0" smtClean="0">
                <a:solidFill>
                  <a:srgbClr val="002060"/>
                </a:solidFill>
              </a:rPr>
              <a:t>meeting schedule</a:t>
            </a:r>
          </a:p>
          <a:p>
            <a:pPr marL="512648" indent="-512648"/>
            <a:endParaRPr lang="en-US" sz="3300" b="1" dirty="0" smtClean="0">
              <a:solidFill>
                <a:srgbClr val="002060"/>
              </a:solidFill>
            </a:endParaRPr>
          </a:p>
          <a:p>
            <a:pPr marL="512648" indent="-512648"/>
            <a:r>
              <a:rPr lang="en-US" sz="3300" b="1" dirty="0" smtClean="0">
                <a:solidFill>
                  <a:srgbClr val="002060"/>
                </a:solidFill>
              </a:rPr>
              <a:t>“</a:t>
            </a:r>
            <a:r>
              <a:rPr lang="en-US" sz="3300" b="1" dirty="0" err="1" smtClean="0">
                <a:solidFill>
                  <a:srgbClr val="002060"/>
                </a:solidFill>
              </a:rPr>
              <a:t>Touchpoints</a:t>
            </a:r>
            <a:r>
              <a:rPr lang="en-US" sz="3300" b="1" dirty="0" smtClean="0">
                <a:solidFill>
                  <a:srgbClr val="002060"/>
                </a:solidFill>
              </a:rPr>
              <a:t>”</a:t>
            </a:r>
          </a:p>
          <a:p>
            <a:pPr>
              <a:buNone/>
            </a:pPr>
            <a:r>
              <a:rPr lang="en-US" sz="2800" dirty="0" smtClean="0"/>
              <a:t/>
            </a:r>
            <a:br>
              <a:rPr lang="en-US" sz="2800" dirty="0" smtClean="0"/>
            </a:br>
            <a:r>
              <a:rPr lang="en-US" sz="2800" dirty="0" smtClean="0"/>
              <a:t/>
            </a:r>
            <a:br>
              <a:rPr lang="en-US" sz="2800" dirty="0" smtClean="0"/>
            </a:br>
            <a:endParaRPr lang="en-US" sz="2800" dirty="0"/>
          </a:p>
        </p:txBody>
      </p:sp>
      <p:sp>
        <p:nvSpPr>
          <p:cNvPr id="2" name="Title 1"/>
          <p:cNvSpPr>
            <a:spLocks noGrp="1"/>
          </p:cNvSpPr>
          <p:nvPr>
            <p:ph type="title"/>
          </p:nvPr>
        </p:nvSpPr>
        <p:spPr>
          <a:xfrm>
            <a:off x="0" y="911226"/>
            <a:ext cx="13003213" cy="1219199"/>
          </a:xfrm>
        </p:spPr>
        <p:txBody>
          <a:bodyPr/>
          <a:lstStyle/>
          <a:p>
            <a:pPr algn="ctr"/>
            <a:r>
              <a:rPr lang="en-US" sz="4400" dirty="0" smtClean="0">
                <a:solidFill>
                  <a:srgbClr val="1F62A7"/>
                </a:solidFill>
              </a:rPr>
              <a:t>We Encourage:</a:t>
            </a:r>
            <a:endParaRPr lang="en-US" sz="4400" dirty="0">
              <a:solidFill>
                <a:srgbClr val="1F62A7"/>
              </a:solidFill>
            </a:endParaRPr>
          </a:p>
        </p:txBody>
      </p:sp>
      <p:pic>
        <p:nvPicPr>
          <p:cNvPr id="15362" name="Picture 2" descr="http://foundation.rotary6890.org/Paul_Harris_Society/images/paul_harris72.jpg"/>
          <p:cNvPicPr>
            <a:picLocks noChangeAspect="1" noChangeArrowheads="1"/>
          </p:cNvPicPr>
          <p:nvPr/>
        </p:nvPicPr>
        <p:blipFill>
          <a:blip r:embed="rId2"/>
          <a:srcRect/>
          <a:stretch>
            <a:fillRect/>
          </a:stretch>
        </p:blipFill>
        <p:spPr bwMode="auto">
          <a:xfrm>
            <a:off x="253209" y="2282828"/>
            <a:ext cx="3733801" cy="5547361"/>
          </a:xfrm>
          <a:prstGeom prst="rect">
            <a:avLst/>
          </a:prstGeom>
          <a:noFill/>
        </p:spPr>
      </p:pic>
      <p:sp>
        <p:nvSpPr>
          <p:cNvPr id="10" name="AutoShape 3"/>
          <p:cNvSpPr>
            <a:spLocks noChangeArrowheads="1"/>
          </p:cNvSpPr>
          <p:nvPr/>
        </p:nvSpPr>
        <p:spPr bwMode="auto">
          <a:xfrm>
            <a:off x="3987006" y="2740028"/>
            <a:ext cx="1828800" cy="1676401"/>
          </a:xfrm>
          <a:prstGeom prst="wedgeRoundRectCallout">
            <a:avLst>
              <a:gd name="adj1" fmla="val -120125"/>
              <a:gd name="adj2" fmla="val 48213"/>
              <a:gd name="adj3" fmla="val 16667"/>
            </a:avLst>
          </a:prstGeom>
          <a:solidFill>
            <a:schemeClr val="bg1"/>
          </a:solidFill>
          <a:ln w="38100">
            <a:solidFill>
              <a:schemeClr val="tx1"/>
            </a:solidFill>
            <a:miter lim="800000"/>
            <a:headEnd/>
            <a:tailEnd/>
          </a:ln>
        </p:spPr>
        <p:txBody>
          <a:bodyPr lIns="91410" tIns="45703" rIns="91410" bIns="45703"/>
          <a:lstStyle/>
          <a:p>
            <a:pPr algn="ctr"/>
            <a:r>
              <a:rPr lang="en-US" sz="1800" dirty="0" smtClean="0"/>
              <a:t>Networking isn’t a bad thing – it brought me to Rotary!</a:t>
            </a:r>
            <a:endParaRPr lang="en-US" sz="3600" dirty="0"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1407" y="1673229"/>
            <a:ext cx="11053763" cy="990599"/>
          </a:xfrm>
        </p:spPr>
        <p:txBody>
          <a:bodyPr/>
          <a:lstStyle/>
          <a:p>
            <a:pPr algn="ctr">
              <a:buNone/>
            </a:pPr>
            <a:r>
              <a:rPr lang="en-US" sz="4000" dirty="0" smtClean="0">
                <a:solidFill>
                  <a:srgbClr val="3852FF"/>
                </a:solidFill>
              </a:rPr>
              <a:t>Engaging the Next Generation in Rotary</a:t>
            </a:r>
          </a:p>
          <a:p>
            <a:pPr algn="ctr">
              <a:buNone/>
            </a:pPr>
            <a:endParaRPr lang="en-US" sz="4000" dirty="0" smtClean="0"/>
          </a:p>
          <a:p>
            <a:pPr algn="ctr">
              <a:buNone/>
            </a:pPr>
            <a:endParaRPr lang="en-US" sz="2800" dirty="0" smtClean="0"/>
          </a:p>
          <a:p>
            <a:pPr algn="ctr">
              <a:buNone/>
            </a:pPr>
            <a:endParaRPr lang="en-US" sz="2800" dirty="0" smtClean="0"/>
          </a:p>
          <a:p>
            <a:pPr algn="ctr">
              <a:buNone/>
            </a:pPr>
            <a:endParaRPr lang="en-US" sz="2800" dirty="0" smtClean="0"/>
          </a:p>
        </p:txBody>
      </p:sp>
      <p:sp>
        <p:nvSpPr>
          <p:cNvPr id="2" name="Title 1"/>
          <p:cNvSpPr>
            <a:spLocks noGrp="1"/>
          </p:cNvSpPr>
          <p:nvPr>
            <p:ph type="title"/>
          </p:nvPr>
        </p:nvSpPr>
        <p:spPr>
          <a:xfrm>
            <a:off x="0" y="606426"/>
            <a:ext cx="13003213" cy="1219199"/>
          </a:xfrm>
        </p:spPr>
        <p:txBody>
          <a:bodyPr/>
          <a:lstStyle/>
          <a:p>
            <a:pPr algn="ctr"/>
            <a:r>
              <a:rPr lang="en-US" sz="4400" dirty="0" smtClean="0">
                <a:solidFill>
                  <a:srgbClr val="3852FF"/>
                </a:solidFill>
              </a:rPr>
              <a:t>We Encourage:</a:t>
            </a:r>
            <a:endParaRPr lang="en-US" sz="4400" dirty="0">
              <a:solidFill>
                <a:srgbClr val="3852FF"/>
              </a:solidFill>
            </a:endParaRPr>
          </a:p>
        </p:txBody>
      </p:sp>
      <p:pic>
        <p:nvPicPr>
          <p:cNvPr id="2052" name="Picture 4"/>
          <p:cNvPicPr>
            <a:picLocks noChangeAspect="1" noChangeArrowheads="1"/>
          </p:cNvPicPr>
          <p:nvPr/>
        </p:nvPicPr>
        <p:blipFill>
          <a:blip r:embed="rId2"/>
          <a:srcRect/>
          <a:stretch>
            <a:fillRect/>
          </a:stretch>
        </p:blipFill>
        <p:spPr bwMode="auto">
          <a:xfrm>
            <a:off x="8940006" y="2740026"/>
            <a:ext cx="2819399" cy="4229098"/>
          </a:xfrm>
          <a:prstGeom prst="rect">
            <a:avLst/>
          </a:prstGeom>
          <a:noFill/>
          <a:ln w="9525">
            <a:noFill/>
            <a:miter lim="800000"/>
            <a:headEnd/>
            <a:tailEnd/>
          </a:ln>
        </p:spPr>
      </p:pic>
      <p:sp>
        <p:nvSpPr>
          <p:cNvPr id="7" name="Rectangle 6"/>
          <p:cNvSpPr/>
          <p:nvPr/>
        </p:nvSpPr>
        <p:spPr>
          <a:xfrm>
            <a:off x="481806" y="2892425"/>
            <a:ext cx="7619999" cy="4647426"/>
          </a:xfrm>
          <a:prstGeom prst="rect">
            <a:avLst/>
          </a:prstGeom>
        </p:spPr>
        <p:txBody>
          <a:bodyPr wrap="square" lIns="91410" tIns="45703" rIns="91410" bIns="45703">
            <a:spAutoFit/>
          </a:bodyPr>
          <a:lstStyle/>
          <a:p>
            <a:pPr algn="just"/>
            <a:r>
              <a:rPr lang="en-US" sz="2800" b="1" dirty="0" smtClean="0"/>
              <a:t>We must make Rotary attractive to younger members for Rotary to survive!</a:t>
            </a:r>
          </a:p>
          <a:p>
            <a:pPr algn="just">
              <a:buFont typeface="Arial" pitchFamily="34" charset="0"/>
              <a:buChar char="•"/>
            </a:pPr>
            <a:endParaRPr lang="en-US" b="1" dirty="0" smtClean="0"/>
          </a:p>
          <a:p>
            <a:pPr algn="just">
              <a:buFont typeface="Arial" pitchFamily="34" charset="0"/>
              <a:buChar char="•"/>
            </a:pPr>
            <a:r>
              <a:rPr lang="en-US" b="1" dirty="0" smtClean="0"/>
              <a:t>  Start small. </a:t>
            </a:r>
          </a:p>
          <a:p>
            <a:pPr algn="just"/>
            <a:endParaRPr lang="en-US" b="1" dirty="0" smtClean="0"/>
          </a:p>
          <a:p>
            <a:pPr>
              <a:buFont typeface="Arial" pitchFamily="34" charset="0"/>
              <a:buChar char="•"/>
            </a:pPr>
            <a:r>
              <a:rPr lang="en-US" b="1" dirty="0" smtClean="0"/>
              <a:t>  Build relationships before pushing membership.</a:t>
            </a:r>
            <a:br>
              <a:rPr lang="en-US" b="1" dirty="0" smtClean="0"/>
            </a:br>
            <a:r>
              <a:rPr lang="en-US" b="1" dirty="0" smtClean="0"/>
              <a:t> </a:t>
            </a:r>
          </a:p>
          <a:p>
            <a:pPr algn="just">
              <a:buFont typeface="Arial" pitchFamily="34" charset="0"/>
              <a:buChar char="•"/>
            </a:pPr>
            <a:r>
              <a:rPr lang="en-US" b="1" dirty="0" smtClean="0"/>
              <a:t>  Explain the “why” of Rotary. </a:t>
            </a:r>
            <a:r>
              <a:rPr lang="en-US" b="1" dirty="0" err="1" smtClean="0"/>
              <a:t>Millenials</a:t>
            </a:r>
            <a:r>
              <a:rPr lang="en-US" b="1" dirty="0" smtClean="0"/>
              <a:t> are outcome focused.  Emphasize: </a:t>
            </a:r>
            <a:r>
              <a:rPr lang="en-US" b="1" dirty="0" smtClean="0">
                <a:solidFill>
                  <a:srgbClr val="3852FF"/>
                </a:solidFill>
              </a:rPr>
              <a:t>Through Rotary, 1 person can change the world!</a:t>
            </a:r>
          </a:p>
          <a:p>
            <a:pPr algn="just">
              <a:buFont typeface="Arial" pitchFamily="34" charset="0"/>
              <a:buChar char="•"/>
            </a:pPr>
            <a:endParaRPr lang="en-US" b="1" dirty="0" smtClean="0"/>
          </a:p>
          <a:p>
            <a:pPr algn="just">
              <a:buFont typeface="Arial" pitchFamily="34" charset="0"/>
              <a:buChar char="•"/>
            </a:pPr>
            <a:r>
              <a:rPr lang="en-US" b="1" dirty="0" smtClean="0"/>
              <a:t>Avoid emphasizing rules, traditions, and rituals.  </a:t>
            </a:r>
            <a:endParaRPr lang="en-US" b="1" dirty="0"/>
          </a:p>
        </p:txBody>
      </p:sp>
      <p:sp>
        <p:nvSpPr>
          <p:cNvPr id="9" name="Rectangle 8"/>
          <p:cNvSpPr/>
          <p:nvPr/>
        </p:nvSpPr>
        <p:spPr>
          <a:xfrm>
            <a:off x="8101809" y="7055387"/>
            <a:ext cx="4419601" cy="1323405"/>
          </a:xfrm>
          <a:prstGeom prst="rect">
            <a:avLst/>
          </a:prstGeom>
        </p:spPr>
        <p:txBody>
          <a:bodyPr wrap="square" lIns="91410" tIns="45703" rIns="91410" bIns="45703">
            <a:spAutoFit/>
          </a:bodyPr>
          <a:lstStyle/>
          <a:p>
            <a:pPr algn="ctr"/>
            <a:r>
              <a:rPr lang="en-US" sz="2000" dirty="0" smtClean="0"/>
              <a:t>Michael McQueen, an authority on</a:t>
            </a:r>
          </a:p>
          <a:p>
            <a:pPr algn="ctr"/>
            <a:r>
              <a:rPr lang="en-US" sz="2000" dirty="0" smtClean="0"/>
              <a:t>youth trends; member of</a:t>
            </a:r>
          </a:p>
          <a:p>
            <a:pPr algn="ctr"/>
            <a:r>
              <a:rPr lang="en-US" sz="2000" dirty="0" smtClean="0"/>
              <a:t>Rotary Club of Crows News, </a:t>
            </a:r>
          </a:p>
          <a:p>
            <a:pPr algn="ctr"/>
            <a:r>
              <a:rPr lang="en-US" sz="2000" dirty="0" smtClean="0"/>
              <a:t>New South Wales, Australia. </a:t>
            </a:r>
            <a:endParaRPr lang="en-US" sz="2000" dirty="0"/>
          </a:p>
        </p:txBody>
      </p:sp>
      <p:sp>
        <p:nvSpPr>
          <p:cNvPr id="2053" name="Rectangle 5"/>
          <p:cNvSpPr>
            <a:spLocks noChangeArrowheads="1"/>
          </p:cNvSpPr>
          <p:nvPr/>
        </p:nvSpPr>
        <p:spPr bwMode="auto">
          <a:xfrm>
            <a:off x="862808" y="-1908157"/>
            <a:ext cx="13003213" cy="1384960"/>
          </a:xfrm>
          <a:prstGeom prst="rect">
            <a:avLst/>
          </a:prstGeom>
          <a:noFill/>
          <a:ln w="9525">
            <a:noFill/>
            <a:miter lim="800000"/>
            <a:headEnd/>
            <a:tailEnd/>
          </a:ln>
          <a:effectLst/>
        </p:spPr>
        <p:txBody>
          <a:bodyPr vert="horz" wrap="square" lIns="91410" tIns="45703" rIns="91410" bIns="45703" numCol="1" anchor="ctr" anchorCtr="0" compatLnSpc="1">
            <a:prstTxWarp prst="textNoShape">
              <a:avLst/>
            </a:prstTxWarp>
            <a:spAutoFit/>
          </a:bodyPr>
          <a:lstStyle/>
          <a:p>
            <a:pPr defTabSz="914076" eaLnBrk="1" hangingPunct="1"/>
            <a:endParaRPr lang="en-US" sz="2800" dirty="0" smtClean="0">
              <a:latin typeface="Arial" pitchFamily="34" charset="0"/>
              <a:cs typeface="Arial" pitchFamily="34" charset="0"/>
            </a:endParaRPr>
          </a:p>
          <a:p>
            <a:pPr defTabSz="914076" eaLnBrk="1" hangingPunct="1"/>
            <a:endParaRPr lang="en-US" sz="2800" dirty="0" smtClean="0">
              <a:latin typeface="Arial" pitchFamily="34" charset="0"/>
              <a:cs typeface="Arial" pitchFamily="34" charset="0"/>
            </a:endParaRPr>
          </a:p>
          <a:p>
            <a:pPr defTabSz="914076" eaLnBrk="1" hangingPunct="1"/>
            <a:endParaRPr lang="en-US" sz="2800" dirty="0" smtClean="0">
              <a:latin typeface="Arial" pitchFamily="34" charset="0"/>
              <a:cs typeface="Arial" pitchFamily="34" charset="0"/>
            </a:endParaRPr>
          </a:p>
        </p:txBody>
      </p:sp>
    </p:spTree>
  </p:cSld>
  <p:clrMapOvr>
    <a:masterClrMapping/>
  </p:clrMapOvr>
  <p:transition advTm="2000">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406" y="1673225"/>
            <a:ext cx="12192000" cy="6781801"/>
          </a:xfrm>
        </p:spPr>
        <p:txBody>
          <a:bodyPr>
            <a:normAutofit fontScale="85000" lnSpcReduction="20000"/>
          </a:bodyPr>
          <a:lstStyle/>
          <a:p>
            <a:pPr marL="670111" indent="-514166" algn="just"/>
            <a:r>
              <a:rPr lang="en-US" sz="2800" i="1" dirty="0" smtClean="0"/>
              <a:t>Members are Rotary’s greatest asset !</a:t>
            </a:r>
          </a:p>
          <a:p>
            <a:pPr marL="670111" indent="-514166" algn="just"/>
            <a:endParaRPr lang="en-US" sz="2800" dirty="0" smtClean="0"/>
          </a:p>
          <a:p>
            <a:pPr marL="670111" indent="-514166" algn="just"/>
            <a:r>
              <a:rPr lang="en-US" sz="2800" dirty="0" smtClean="0"/>
              <a:t>The most important issue for all of Rotary is to grow to ensure our continued service both locally and globally.</a:t>
            </a:r>
          </a:p>
          <a:p>
            <a:pPr marL="670111" indent="-514166" algn="just"/>
            <a:endParaRPr lang="en-US" sz="2800" dirty="0" smtClean="0"/>
          </a:p>
          <a:p>
            <a:pPr marL="670111" indent="-514166" algn="just"/>
            <a:r>
              <a:rPr lang="en-US" sz="2800" b="1" dirty="0" smtClean="0"/>
              <a:t>We must make Rotary more attractive to women, minorities and the </a:t>
            </a:r>
            <a:r>
              <a:rPr lang="en-US" sz="2800" b="1" dirty="0" err="1" smtClean="0"/>
              <a:t>millenial</a:t>
            </a:r>
            <a:r>
              <a:rPr lang="en-US" sz="2800" b="1" dirty="0" smtClean="0"/>
              <a:t> generation!</a:t>
            </a:r>
          </a:p>
          <a:p>
            <a:pPr marL="670111" indent="-514166" algn="just"/>
            <a:endParaRPr lang="en-US" sz="2800" dirty="0" smtClean="0"/>
          </a:p>
          <a:p>
            <a:pPr marL="670111" indent="-514166" algn="just"/>
            <a:r>
              <a:rPr lang="en-US" sz="2800" dirty="0" smtClean="0"/>
              <a:t>Membership growth can happen if we make it a priority and are willing to make the changes we need to be relevant to the next generation.</a:t>
            </a:r>
          </a:p>
          <a:p>
            <a:pPr marL="670111" indent="-514166" algn="just"/>
            <a:endParaRPr lang="en-US" sz="2800" dirty="0" smtClean="0"/>
          </a:p>
          <a:p>
            <a:pPr marL="670111" indent="-514166" algn="just"/>
            <a:r>
              <a:rPr lang="en-US" sz="2800" dirty="0" smtClean="0"/>
              <a:t>Membership growth requires we recognize and treat members as our customers, giving them the value they seek from Rotary.</a:t>
            </a:r>
          </a:p>
          <a:p>
            <a:pPr marL="670111" indent="-514166" algn="just">
              <a:buNone/>
            </a:pPr>
            <a:endParaRPr lang="en-US" sz="2800" dirty="0" smtClean="0"/>
          </a:p>
          <a:p>
            <a:pPr marL="670111" indent="-514166" algn="ctr">
              <a:buNone/>
            </a:pPr>
            <a:r>
              <a:rPr lang="en-US" sz="2800" dirty="0" smtClean="0">
                <a:solidFill>
                  <a:srgbClr val="C00000"/>
                </a:solidFill>
              </a:rPr>
              <a:t>We are not advocating changing the essence of Rotary:  </a:t>
            </a:r>
          </a:p>
          <a:p>
            <a:pPr marL="670111" indent="-514166">
              <a:buNone/>
            </a:pPr>
            <a:endParaRPr lang="en-US" sz="2800" b="1" dirty="0" smtClean="0"/>
          </a:p>
          <a:p>
            <a:pPr marL="670111" indent="-514166" algn="ctr">
              <a:buNone/>
            </a:pPr>
            <a:r>
              <a:rPr lang="en-US" sz="3600" b="1" dirty="0" smtClean="0"/>
              <a:t>Service Above Self remains first, last, and always our #1 mission!</a:t>
            </a:r>
            <a:endParaRPr lang="en-US" sz="3600" b="1" dirty="0"/>
          </a:p>
        </p:txBody>
      </p:sp>
      <p:sp>
        <p:nvSpPr>
          <p:cNvPr id="2" name="Title 1"/>
          <p:cNvSpPr>
            <a:spLocks noGrp="1"/>
          </p:cNvSpPr>
          <p:nvPr>
            <p:ph type="title"/>
          </p:nvPr>
        </p:nvSpPr>
        <p:spPr>
          <a:xfrm>
            <a:off x="0" y="377826"/>
            <a:ext cx="13003213" cy="1219199"/>
          </a:xfrm>
        </p:spPr>
        <p:txBody>
          <a:bodyPr>
            <a:normAutofit/>
          </a:bodyPr>
          <a:lstStyle/>
          <a:p>
            <a:pPr algn="ctr"/>
            <a:r>
              <a:rPr lang="en-US" sz="4400" dirty="0" smtClean="0">
                <a:solidFill>
                  <a:srgbClr val="1F62A7"/>
                </a:solidFill>
              </a:rPr>
              <a:t>The Take-away</a:t>
            </a:r>
            <a:endParaRPr lang="en-US" sz="4400" dirty="0">
              <a:solidFill>
                <a:srgbClr val="1F62A7"/>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2206627"/>
            <a:ext cx="6476998" cy="5410200"/>
          </a:xfrm>
        </p:spPr>
        <p:txBody>
          <a:bodyPr>
            <a:normAutofit fontScale="92500" lnSpcReduction="20000"/>
          </a:bodyPr>
          <a:lstStyle/>
          <a:p>
            <a:pPr algn="just">
              <a:buNone/>
            </a:pPr>
            <a:r>
              <a:rPr lang="en-US" sz="3600" b="1" dirty="0" smtClean="0">
                <a:solidFill>
                  <a:schemeClr val="accent2">
                    <a:lumMod val="75000"/>
                  </a:schemeClr>
                </a:solidFill>
              </a:rPr>
              <a:t>	YES!! Our communities and the world we serve need a strong  and active Rotary</a:t>
            </a:r>
            <a:r>
              <a:rPr lang="en-US" sz="3600" b="1" dirty="0" smtClean="0">
                <a:solidFill>
                  <a:srgbClr val="1F62A7"/>
                </a:solidFill>
              </a:rPr>
              <a:t>!  </a:t>
            </a:r>
            <a:br>
              <a:rPr lang="en-US" sz="3600" b="1" dirty="0" smtClean="0">
                <a:solidFill>
                  <a:srgbClr val="1F62A7"/>
                </a:solidFill>
              </a:rPr>
            </a:br>
            <a:r>
              <a:rPr lang="en-US" sz="3600" b="1" dirty="0" smtClean="0">
                <a:solidFill>
                  <a:srgbClr val="1F62A7"/>
                </a:solidFill>
              </a:rPr>
              <a:t/>
            </a:r>
            <a:br>
              <a:rPr lang="en-US" sz="3600" b="1" dirty="0" smtClean="0">
                <a:solidFill>
                  <a:srgbClr val="1F62A7"/>
                </a:solidFill>
              </a:rPr>
            </a:br>
            <a:r>
              <a:rPr lang="en-US" sz="3600" b="1" dirty="0" smtClean="0">
                <a:solidFill>
                  <a:srgbClr val="1F62A7"/>
                </a:solidFill>
              </a:rPr>
              <a:t>This effort isn’t just about us. It’s about continuing and growing our mission of Service Above Self to a world which desperately needs the help, hope, and opportunity only Rotary can provide!</a:t>
            </a:r>
            <a:endParaRPr lang="en-US" sz="3300" dirty="0">
              <a:solidFill>
                <a:srgbClr val="1F62A7"/>
              </a:solidFill>
            </a:endParaRPr>
          </a:p>
        </p:txBody>
      </p:sp>
      <p:sp>
        <p:nvSpPr>
          <p:cNvPr id="2" name="Title 1"/>
          <p:cNvSpPr>
            <a:spLocks noGrp="1"/>
          </p:cNvSpPr>
          <p:nvPr>
            <p:ph type="title"/>
          </p:nvPr>
        </p:nvSpPr>
        <p:spPr/>
        <p:txBody>
          <a:bodyPr/>
          <a:lstStyle/>
          <a:p>
            <a:pPr algn="ctr"/>
            <a:r>
              <a:rPr lang="en-US" sz="4800" dirty="0" smtClean="0">
                <a:solidFill>
                  <a:srgbClr val="3852FF"/>
                </a:solidFill>
              </a:rPr>
              <a:t>Is All This Change Worth It?</a:t>
            </a:r>
            <a:endParaRPr lang="en-US" sz="4800" dirty="0">
              <a:solidFill>
                <a:srgbClr val="3852FF"/>
              </a:solidFill>
            </a:endParaRPr>
          </a:p>
        </p:txBody>
      </p:sp>
      <p:pic>
        <p:nvPicPr>
          <p:cNvPr id="3074" name="Picture 2" descr="http://rotaryinternationalblog.files.wordpress.com/2013/02/3_anniversary.jpg?w=544"/>
          <p:cNvPicPr>
            <a:picLocks noChangeAspect="1" noChangeArrowheads="1"/>
          </p:cNvPicPr>
          <p:nvPr/>
        </p:nvPicPr>
        <p:blipFill>
          <a:blip r:embed="rId2"/>
          <a:srcRect l="9265" r="3971"/>
          <a:stretch>
            <a:fillRect/>
          </a:stretch>
        </p:blipFill>
        <p:spPr bwMode="auto">
          <a:xfrm>
            <a:off x="6806405" y="2587625"/>
            <a:ext cx="5810002" cy="4505170"/>
          </a:xfrm>
          <a:prstGeom prst="rect">
            <a:avLst/>
          </a:prstGeom>
          <a:noFill/>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806" y="4797425"/>
            <a:ext cx="11053763" cy="4724400"/>
          </a:xfrm>
          <a:ln>
            <a:solidFill>
              <a:schemeClr val="accent1"/>
            </a:solidFill>
          </a:ln>
        </p:spPr>
        <p:txBody>
          <a:bodyPr>
            <a:normAutofit/>
          </a:bodyPr>
          <a:lstStyle/>
          <a:p>
            <a:pPr marL="911375" indent="-911375" algn="ctr">
              <a:buNone/>
            </a:pPr>
            <a:endParaRPr lang="en-US" sz="2800" b="1" dirty="0" smtClean="0"/>
          </a:p>
          <a:p>
            <a:pPr marL="911375" indent="-911375" algn="ctr">
              <a:buNone/>
            </a:pPr>
            <a:r>
              <a:rPr lang="en-US" sz="2800" b="1" dirty="0" smtClean="0">
                <a:solidFill>
                  <a:srgbClr val="3852FF"/>
                </a:solidFill>
              </a:rPr>
              <a:t>        </a:t>
            </a:r>
            <a:r>
              <a:rPr lang="en-US" sz="2800" b="1" dirty="0" smtClean="0"/>
              <a:t>PDG Brent D. Rosenthal</a:t>
            </a:r>
            <a:br>
              <a:rPr lang="en-US" sz="2800" b="1" dirty="0" smtClean="0"/>
            </a:br>
            <a:r>
              <a:rPr lang="en-US" sz="2800" b="1" dirty="0" smtClean="0"/>
              <a:t>Assistant Rotary Coordinator, Zone 30</a:t>
            </a:r>
            <a:br>
              <a:rPr lang="en-US" sz="2800" b="1" dirty="0" smtClean="0"/>
            </a:br>
            <a:r>
              <a:rPr lang="en-US" sz="2800" b="1" dirty="0" smtClean="0">
                <a:solidFill>
                  <a:srgbClr val="3852FF"/>
                </a:solidFill>
                <a:hlinkClick r:id="rId3"/>
              </a:rPr>
              <a:t>brent.rosenthal1@gmail.com</a:t>
            </a:r>
            <a:r>
              <a:rPr lang="en-US" sz="2800" b="1" dirty="0" smtClean="0"/>
              <a:t/>
            </a:r>
            <a:br>
              <a:rPr lang="en-US" sz="2800" b="1" dirty="0" smtClean="0"/>
            </a:br>
            <a:r>
              <a:rPr lang="en-US" sz="2800" b="1" dirty="0" smtClean="0"/>
              <a:t>(614) 595-8424 </a:t>
            </a:r>
          </a:p>
          <a:p>
            <a:pPr marL="911375" indent="-911375" algn="ctr">
              <a:buNone/>
            </a:pPr>
            <a:r>
              <a:rPr lang="en-US" sz="2800" b="1" dirty="0" smtClean="0"/>
              <a:t/>
            </a:r>
            <a:br>
              <a:rPr lang="en-US" sz="2800" b="1" dirty="0" smtClean="0"/>
            </a:br>
            <a:endParaRPr lang="en-US" dirty="0" smtClean="0"/>
          </a:p>
          <a:p>
            <a:pPr marL="911375" indent="-911375">
              <a:buNone/>
            </a:pPr>
            <a:endParaRPr lang="en-US" dirty="0"/>
          </a:p>
        </p:txBody>
      </p:sp>
      <p:sp>
        <p:nvSpPr>
          <p:cNvPr id="2" name="Title 1"/>
          <p:cNvSpPr>
            <a:spLocks noGrp="1"/>
          </p:cNvSpPr>
          <p:nvPr>
            <p:ph type="title"/>
          </p:nvPr>
        </p:nvSpPr>
        <p:spPr>
          <a:xfrm>
            <a:off x="0" y="2206625"/>
            <a:ext cx="13003213" cy="1219199"/>
          </a:xfrm>
        </p:spPr>
        <p:txBody>
          <a:bodyPr>
            <a:normAutofit fontScale="90000"/>
          </a:bodyPr>
          <a:lstStyle/>
          <a:p>
            <a:pPr algn="ctr"/>
            <a:r>
              <a:rPr lang="en-US" sz="4400" dirty="0" smtClean="0">
                <a:solidFill>
                  <a:srgbClr val="3852FF"/>
                </a:solidFill>
              </a:rPr>
              <a:t>THANK YOU!</a:t>
            </a:r>
            <a:br>
              <a:rPr lang="en-US" sz="4400" dirty="0" smtClean="0">
                <a:solidFill>
                  <a:srgbClr val="3852FF"/>
                </a:solidFill>
              </a:rPr>
            </a:br>
            <a:r>
              <a:rPr lang="en-US" sz="4400" dirty="0" smtClean="0">
                <a:solidFill>
                  <a:srgbClr val="3852FF"/>
                </a:solidFill>
              </a:rPr>
              <a:t/>
            </a:r>
            <a:br>
              <a:rPr lang="en-US" sz="4400" dirty="0" smtClean="0">
                <a:solidFill>
                  <a:srgbClr val="3852FF"/>
                </a:solidFill>
              </a:rPr>
            </a:br>
            <a:r>
              <a:rPr lang="en-US" sz="4400" dirty="0" smtClean="0">
                <a:solidFill>
                  <a:srgbClr val="3852FF"/>
                </a:solidFill>
              </a:rPr>
              <a:t/>
            </a:r>
            <a:br>
              <a:rPr lang="en-US" sz="4400" dirty="0" smtClean="0">
                <a:solidFill>
                  <a:srgbClr val="3852FF"/>
                </a:solidFill>
              </a:rPr>
            </a:br>
            <a:r>
              <a:rPr lang="en-US" sz="4400" dirty="0" smtClean="0">
                <a:solidFill>
                  <a:srgbClr val="3852FF"/>
                </a:solidFill>
              </a:rPr>
              <a:t/>
            </a:r>
            <a:br>
              <a:rPr lang="en-US" sz="4400" dirty="0" smtClean="0">
                <a:solidFill>
                  <a:srgbClr val="3852FF"/>
                </a:solidFill>
              </a:rPr>
            </a:br>
            <a:r>
              <a:rPr lang="en-US" sz="4400" dirty="0" smtClean="0">
                <a:solidFill>
                  <a:schemeClr val="tx1"/>
                </a:solidFill>
              </a:rPr>
              <a:t>For more information…</a:t>
            </a:r>
            <a:br>
              <a:rPr lang="en-US" sz="4400" dirty="0" smtClean="0">
                <a:solidFill>
                  <a:schemeClr val="tx1"/>
                </a:solidFill>
              </a:rPr>
            </a:br>
            <a:endParaRPr lang="en-US" sz="4400" dirty="0">
              <a:solidFill>
                <a:schemeClr val="tx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1407" y="2508252"/>
            <a:ext cx="7696200" cy="6632574"/>
          </a:xfrm>
        </p:spPr>
        <p:txBody>
          <a:bodyPr>
            <a:normAutofit fontScale="40000" lnSpcReduction="20000"/>
          </a:bodyPr>
          <a:lstStyle/>
          <a:p>
            <a:pPr>
              <a:buNone/>
            </a:pPr>
            <a:endParaRPr lang="en-US" b="1" dirty="0" smtClean="0"/>
          </a:p>
          <a:p>
            <a:r>
              <a:rPr lang="en-US" sz="7400" dirty="0" smtClean="0">
                <a:solidFill>
                  <a:srgbClr val="002060"/>
                </a:solidFill>
              </a:rPr>
              <a:t>We get enough new members every year to grow a lot!</a:t>
            </a:r>
          </a:p>
          <a:p>
            <a:pPr>
              <a:buNone/>
            </a:pPr>
            <a:endParaRPr lang="en-US" sz="7400" i="1" dirty="0" smtClean="0">
              <a:solidFill>
                <a:srgbClr val="002060"/>
              </a:solidFill>
            </a:endParaRPr>
          </a:p>
          <a:p>
            <a:r>
              <a:rPr lang="en-US" sz="7400" dirty="0" smtClean="0">
                <a:solidFill>
                  <a:srgbClr val="002060"/>
                </a:solidFill>
              </a:rPr>
              <a:t>We don’t do a good job of keeping our members.</a:t>
            </a:r>
          </a:p>
          <a:p>
            <a:endParaRPr lang="en-US" sz="7400" dirty="0" smtClean="0">
              <a:solidFill>
                <a:srgbClr val="002060"/>
              </a:solidFill>
            </a:endParaRPr>
          </a:p>
          <a:p>
            <a:r>
              <a:rPr lang="en-US" sz="7400" dirty="0" smtClean="0">
                <a:solidFill>
                  <a:srgbClr val="002060"/>
                </a:solidFill>
              </a:rPr>
              <a:t>Rotary’s membership problem cannot be fixed by recruiting alone.</a:t>
            </a:r>
          </a:p>
          <a:p>
            <a:endParaRPr lang="en-US" sz="7400" dirty="0" smtClean="0">
              <a:solidFill>
                <a:srgbClr val="002060"/>
              </a:solidFill>
            </a:endParaRPr>
          </a:p>
          <a:p>
            <a:r>
              <a:rPr lang="en-US" sz="7300" dirty="0" smtClean="0">
                <a:solidFill>
                  <a:srgbClr val="002060"/>
                </a:solidFill>
              </a:rPr>
              <a:t>We are failing our newest members.</a:t>
            </a:r>
          </a:p>
          <a:p>
            <a:endParaRPr lang="en-US" sz="7400" b="1" dirty="0" smtClean="0"/>
          </a:p>
          <a:p>
            <a:endParaRPr lang="en-US" sz="7400" b="1" dirty="0" smtClean="0"/>
          </a:p>
          <a:p>
            <a:pPr>
              <a:buNone/>
            </a:pPr>
            <a:endParaRPr lang="en-US" sz="7400" b="1" i="1" dirty="0" smtClean="0"/>
          </a:p>
          <a:p>
            <a:pPr>
              <a:buNone/>
            </a:pPr>
            <a:r>
              <a:rPr lang="en-US" sz="7400" b="1" dirty="0" smtClean="0"/>
              <a:t>	</a:t>
            </a:r>
            <a:endParaRPr lang="en-US" sz="7400" b="1" dirty="0" smtClean="0">
              <a:solidFill>
                <a:srgbClr val="C00000"/>
              </a:solidFill>
            </a:endParaRPr>
          </a:p>
          <a:p>
            <a:pPr algn="just">
              <a:buNone/>
            </a:pPr>
            <a:r>
              <a:rPr lang="en-US" sz="2800" b="1" dirty="0" smtClean="0">
                <a:solidFill>
                  <a:srgbClr val="C00000"/>
                </a:solidFill>
              </a:rPr>
              <a:t>	</a:t>
            </a:r>
          </a:p>
          <a:p>
            <a:pPr>
              <a:buNone/>
            </a:pPr>
            <a:endParaRPr lang="en-US" sz="3300" dirty="0"/>
          </a:p>
        </p:txBody>
      </p:sp>
      <p:sp>
        <p:nvSpPr>
          <p:cNvPr id="2" name="Title 1"/>
          <p:cNvSpPr>
            <a:spLocks noGrp="1"/>
          </p:cNvSpPr>
          <p:nvPr>
            <p:ph type="title"/>
          </p:nvPr>
        </p:nvSpPr>
        <p:spPr>
          <a:xfrm>
            <a:off x="0" y="682626"/>
            <a:ext cx="13003213" cy="1219199"/>
          </a:xfrm>
        </p:spPr>
        <p:txBody>
          <a:bodyPr/>
          <a:lstStyle/>
          <a:p>
            <a:pPr algn="ctr"/>
            <a:r>
              <a:rPr lang="en-US" sz="4800" dirty="0" smtClean="0">
                <a:solidFill>
                  <a:srgbClr val="002060"/>
                </a:solidFill>
              </a:rPr>
              <a:t>So What Does That Tell Us?</a:t>
            </a:r>
            <a:endParaRPr lang="en-US" sz="4800" dirty="0">
              <a:solidFill>
                <a:srgbClr val="002060"/>
              </a:solidFill>
            </a:endParaRPr>
          </a:p>
        </p:txBody>
      </p:sp>
      <p:pic>
        <p:nvPicPr>
          <p:cNvPr id="7" name="Picture 4" descr="http://www.sligotoday.ie/images/1353392292.jpg"/>
          <p:cNvPicPr>
            <a:picLocks noChangeAspect="1" noChangeArrowheads="1"/>
          </p:cNvPicPr>
          <p:nvPr/>
        </p:nvPicPr>
        <p:blipFill>
          <a:blip r:embed="rId2"/>
          <a:srcRect/>
          <a:stretch>
            <a:fillRect/>
          </a:stretch>
        </p:blipFill>
        <p:spPr bwMode="auto">
          <a:xfrm>
            <a:off x="481806" y="2359025"/>
            <a:ext cx="4023360" cy="5029200"/>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206" y="2206625"/>
            <a:ext cx="7086600" cy="6934200"/>
          </a:xfrm>
        </p:spPr>
        <p:txBody>
          <a:bodyPr>
            <a:normAutofit lnSpcReduction="10000"/>
          </a:bodyPr>
          <a:lstStyle/>
          <a:p>
            <a:r>
              <a:rPr lang="en-US" sz="2800" b="1" dirty="0" smtClean="0">
                <a:solidFill>
                  <a:srgbClr val="C00000"/>
                </a:solidFill>
              </a:rPr>
              <a:t>Strengths</a:t>
            </a:r>
            <a:r>
              <a:rPr lang="en-US" sz="2800" dirty="0" smtClean="0">
                <a:solidFill>
                  <a:srgbClr val="C00000"/>
                </a:solidFill>
              </a:rPr>
              <a:t>:  </a:t>
            </a:r>
            <a:br>
              <a:rPr lang="en-US" sz="2800" dirty="0" smtClean="0">
                <a:solidFill>
                  <a:srgbClr val="C00000"/>
                </a:solidFill>
              </a:rPr>
            </a:br>
            <a:r>
              <a:rPr lang="en-US" sz="2600" dirty="0" smtClean="0"/>
              <a:t>*positive brand and prestige;</a:t>
            </a:r>
            <a:br>
              <a:rPr lang="en-US" sz="2600" dirty="0" smtClean="0"/>
            </a:br>
            <a:r>
              <a:rPr lang="en-US" sz="2600" dirty="0" smtClean="0"/>
              <a:t>*great Rotarians who love Rotary; </a:t>
            </a:r>
            <a:br>
              <a:rPr lang="en-US" sz="2600" dirty="0" smtClean="0"/>
            </a:br>
            <a:r>
              <a:rPr lang="en-US" sz="2600" dirty="0" smtClean="0"/>
              <a:t>*universal appeal of Service Above Self.</a:t>
            </a:r>
            <a:r>
              <a:rPr lang="en-US" sz="2600" b="1" dirty="0" smtClean="0"/>
              <a:t/>
            </a:r>
            <a:br>
              <a:rPr lang="en-US" sz="2600" b="1" dirty="0" smtClean="0"/>
            </a:br>
            <a:endParaRPr lang="en-US" sz="2600" b="1" dirty="0" smtClean="0"/>
          </a:p>
          <a:p>
            <a:r>
              <a:rPr lang="en-US" sz="2800" b="1" dirty="0" smtClean="0">
                <a:solidFill>
                  <a:srgbClr val="C00000"/>
                </a:solidFill>
              </a:rPr>
              <a:t>Weaknesses</a:t>
            </a:r>
            <a:r>
              <a:rPr lang="en-US" sz="2800" dirty="0" smtClean="0">
                <a:solidFill>
                  <a:srgbClr val="C00000"/>
                </a:solidFill>
              </a:rPr>
              <a:t>: </a:t>
            </a:r>
            <a:br>
              <a:rPr lang="en-US" sz="2800" dirty="0" smtClean="0">
                <a:solidFill>
                  <a:srgbClr val="C00000"/>
                </a:solidFill>
              </a:rPr>
            </a:br>
            <a:r>
              <a:rPr lang="en-US" sz="2600" dirty="0" smtClean="0"/>
              <a:t>*high member attrition rate; </a:t>
            </a:r>
            <a:br>
              <a:rPr lang="en-US" sz="2600" dirty="0" smtClean="0"/>
            </a:br>
            <a:r>
              <a:rPr lang="en-US" sz="2600" dirty="0" smtClean="0"/>
              <a:t>*outdated packaging.</a:t>
            </a:r>
            <a:r>
              <a:rPr lang="en-US" sz="2800" dirty="0" smtClean="0"/>
              <a:t/>
            </a:r>
            <a:br>
              <a:rPr lang="en-US" sz="2800" dirty="0" smtClean="0"/>
            </a:br>
            <a:endParaRPr lang="en-US" sz="2800" dirty="0" smtClean="0"/>
          </a:p>
          <a:p>
            <a:r>
              <a:rPr lang="en-US" sz="2800" b="1" dirty="0" smtClean="0">
                <a:solidFill>
                  <a:srgbClr val="C00000"/>
                </a:solidFill>
              </a:rPr>
              <a:t>Threats</a:t>
            </a:r>
            <a:r>
              <a:rPr lang="en-US" sz="2800" dirty="0" smtClean="0">
                <a:solidFill>
                  <a:srgbClr val="C00000"/>
                </a:solidFill>
              </a:rPr>
              <a:t>:  </a:t>
            </a:r>
            <a:br>
              <a:rPr lang="en-US" sz="2800" dirty="0" smtClean="0">
                <a:solidFill>
                  <a:srgbClr val="C00000"/>
                </a:solidFill>
              </a:rPr>
            </a:br>
            <a:r>
              <a:rPr lang="en-US" sz="2600" dirty="0" smtClean="0"/>
              <a:t>*changing world; </a:t>
            </a:r>
            <a:br>
              <a:rPr lang="en-US" sz="2600" dirty="0" smtClean="0"/>
            </a:br>
            <a:r>
              <a:rPr lang="en-US" sz="2600" dirty="0" smtClean="0"/>
              <a:t>*internal resistance to change.</a:t>
            </a:r>
          </a:p>
          <a:p>
            <a:endParaRPr lang="en-US" sz="2800" b="1" i="1" dirty="0" smtClean="0">
              <a:solidFill>
                <a:srgbClr val="C00000"/>
              </a:solidFill>
            </a:endParaRPr>
          </a:p>
          <a:p>
            <a:r>
              <a:rPr lang="en-US" sz="2800" b="1" dirty="0" smtClean="0">
                <a:solidFill>
                  <a:srgbClr val="C00000"/>
                </a:solidFill>
              </a:rPr>
              <a:t>Opportunity/Challenge:  </a:t>
            </a:r>
            <a:r>
              <a:rPr lang="en-US" sz="2600" b="1" dirty="0" smtClean="0">
                <a:solidFill>
                  <a:srgbClr val="C00000"/>
                </a:solidFill>
              </a:rPr>
              <a:t> </a:t>
            </a:r>
            <a:r>
              <a:rPr lang="en-US" sz="2600" dirty="0" smtClean="0"/>
              <a:t>retool Rotary  to fit today’s world! </a:t>
            </a:r>
            <a:r>
              <a:rPr lang="en-US" sz="2800" dirty="0" smtClean="0"/>
              <a:t/>
            </a:r>
            <a:br>
              <a:rPr lang="en-US" sz="2800" dirty="0" smtClean="0"/>
            </a:br>
            <a:endParaRPr lang="en-US" sz="2800" dirty="0"/>
          </a:p>
        </p:txBody>
      </p:sp>
      <p:sp>
        <p:nvSpPr>
          <p:cNvPr id="2" name="Title 1"/>
          <p:cNvSpPr>
            <a:spLocks noGrp="1"/>
          </p:cNvSpPr>
          <p:nvPr>
            <p:ph type="title"/>
          </p:nvPr>
        </p:nvSpPr>
        <p:spPr>
          <a:xfrm>
            <a:off x="0" y="682626"/>
            <a:ext cx="13003213" cy="1219199"/>
          </a:xfrm>
        </p:spPr>
        <p:txBody>
          <a:bodyPr/>
          <a:lstStyle/>
          <a:p>
            <a:pPr algn="ctr"/>
            <a:r>
              <a:rPr lang="en-US" sz="4400" dirty="0" smtClean="0">
                <a:solidFill>
                  <a:srgbClr val="1F62A7"/>
                </a:solidFill>
              </a:rPr>
              <a:t>SWOT Analysis</a:t>
            </a:r>
            <a:endParaRPr lang="en-US" sz="4400" dirty="0">
              <a:solidFill>
                <a:srgbClr val="1F62A7"/>
              </a:solidFill>
            </a:endParaRPr>
          </a:p>
        </p:txBody>
      </p:sp>
      <p:pic>
        <p:nvPicPr>
          <p:cNvPr id="60418" name="Picture 2" descr="http://cowanglobal.files.wordpress.com/2011/07/swot_img2.gif"/>
          <p:cNvPicPr>
            <a:picLocks noChangeAspect="1" noChangeArrowheads="1"/>
          </p:cNvPicPr>
          <p:nvPr/>
        </p:nvPicPr>
        <p:blipFill>
          <a:blip r:embed="rId2"/>
          <a:srcRect/>
          <a:stretch>
            <a:fillRect/>
          </a:stretch>
        </p:blipFill>
        <p:spPr bwMode="auto">
          <a:xfrm>
            <a:off x="7644606" y="2206625"/>
            <a:ext cx="5093118" cy="5410200"/>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5206" y="2740025"/>
            <a:ext cx="7431881" cy="5791200"/>
          </a:xfrm>
        </p:spPr>
        <p:txBody>
          <a:bodyPr>
            <a:normAutofit fontScale="92500" lnSpcReduction="10000"/>
          </a:bodyPr>
          <a:lstStyle/>
          <a:p>
            <a:pPr>
              <a:buNone/>
            </a:pPr>
            <a:r>
              <a:rPr lang="en-US" sz="3300" b="1" dirty="0" smtClean="0"/>
              <a:t>1</a:t>
            </a:r>
            <a:r>
              <a:rPr lang="en-US" sz="3300" dirty="0" smtClean="0"/>
              <a:t>: Rotary will grow if only we can recruit enough new members.</a:t>
            </a:r>
            <a:br>
              <a:rPr lang="en-US" sz="3300" dirty="0" smtClean="0"/>
            </a:br>
            <a:endParaRPr lang="en-US" sz="3300" dirty="0" smtClean="0"/>
          </a:p>
          <a:p>
            <a:pPr>
              <a:buNone/>
            </a:pPr>
            <a:r>
              <a:rPr lang="en-US" sz="3300" b="1" dirty="0" smtClean="0"/>
              <a:t>2</a:t>
            </a:r>
            <a:r>
              <a:rPr lang="en-US" sz="3300" dirty="0" smtClean="0"/>
              <a:t>: Once we induct a new member our membership job is done. </a:t>
            </a:r>
            <a:br>
              <a:rPr lang="en-US" sz="3300" dirty="0" smtClean="0"/>
            </a:br>
            <a:endParaRPr lang="en-US" sz="3300" dirty="0" smtClean="0"/>
          </a:p>
          <a:p>
            <a:pPr>
              <a:buNone/>
            </a:pPr>
            <a:r>
              <a:rPr lang="en-US" sz="3300" b="1" dirty="0" smtClean="0"/>
              <a:t>3</a:t>
            </a:r>
            <a:r>
              <a:rPr lang="en-US" sz="3300" dirty="0" smtClean="0"/>
              <a:t>: Rotary is a box into which new members must learn to fit.</a:t>
            </a:r>
            <a:br>
              <a:rPr lang="en-US" sz="3300" dirty="0" smtClean="0"/>
            </a:br>
            <a:endParaRPr lang="en-US" sz="3300" dirty="0" smtClean="0"/>
          </a:p>
          <a:p>
            <a:pPr>
              <a:buNone/>
            </a:pPr>
            <a:r>
              <a:rPr lang="en-US" sz="3300" b="1" dirty="0" smtClean="0"/>
              <a:t>4: </a:t>
            </a:r>
            <a:r>
              <a:rPr lang="en-US" sz="3300" dirty="0" smtClean="0"/>
              <a:t>There is nothing we can do to keep people from leaving Rotary. </a:t>
            </a:r>
            <a:r>
              <a:rPr lang="en-US" dirty="0" smtClean="0"/>
              <a:t/>
            </a:r>
            <a:br>
              <a:rPr lang="en-US" dirty="0" smtClean="0"/>
            </a:br>
            <a:endParaRPr lang="en-US" dirty="0"/>
          </a:p>
        </p:txBody>
      </p:sp>
      <p:sp>
        <p:nvSpPr>
          <p:cNvPr id="2" name="Title 1"/>
          <p:cNvSpPr>
            <a:spLocks noGrp="1"/>
          </p:cNvSpPr>
          <p:nvPr>
            <p:ph type="title"/>
          </p:nvPr>
        </p:nvSpPr>
        <p:spPr>
          <a:xfrm>
            <a:off x="650161" y="505883"/>
            <a:ext cx="11702892" cy="1624542"/>
          </a:xfrm>
        </p:spPr>
        <p:txBody>
          <a:bodyPr/>
          <a:lstStyle/>
          <a:p>
            <a:pPr algn="ctr"/>
            <a:r>
              <a:rPr lang="en-US" sz="4400" dirty="0" smtClean="0">
                <a:solidFill>
                  <a:srgbClr val="1F62A7"/>
                </a:solidFill>
              </a:rPr>
              <a:t>Step 1: Rethinking “Truths” That Hinder Growth</a:t>
            </a:r>
            <a:endParaRPr lang="en-US" sz="4400" dirty="0">
              <a:solidFill>
                <a:srgbClr val="1F62A7"/>
              </a:solidFill>
            </a:endParaRPr>
          </a:p>
        </p:txBody>
      </p:sp>
      <p:sp>
        <p:nvSpPr>
          <p:cNvPr id="5" name="Rectangle 4"/>
          <p:cNvSpPr/>
          <p:nvPr/>
        </p:nvSpPr>
        <p:spPr>
          <a:xfrm>
            <a:off x="14731239" y="8302628"/>
            <a:ext cx="184731" cy="830996"/>
          </a:xfrm>
          <a:prstGeom prst="rect">
            <a:avLst/>
          </a:prstGeom>
        </p:spPr>
        <p:txBody>
          <a:bodyPr wrap="none" lIns="91205" tIns="45594" rIns="91205" bIns="45594">
            <a:spAutoFit/>
          </a:bodyPr>
          <a:lstStyle/>
          <a:p>
            <a:endParaRPr lang="en-US" dirty="0" smtClean="0"/>
          </a:p>
          <a:p>
            <a:endParaRPr lang="en-US" dirty="0"/>
          </a:p>
        </p:txBody>
      </p:sp>
      <p:pic>
        <p:nvPicPr>
          <p:cNvPr id="7" name="Picture 4" descr="http://everydayathletetraining.files.wordpress.com/2012/02/einstein-quote-insanity1.png"/>
          <p:cNvPicPr>
            <a:picLocks noChangeAspect="1" noChangeArrowheads="1"/>
          </p:cNvPicPr>
          <p:nvPr/>
        </p:nvPicPr>
        <p:blipFill>
          <a:blip r:embed="rId2"/>
          <a:srcRect l="2783" t="9037" r="54272" b="40666"/>
          <a:stretch>
            <a:fillRect/>
          </a:stretch>
        </p:blipFill>
        <p:spPr bwMode="auto">
          <a:xfrm>
            <a:off x="405606" y="6550028"/>
            <a:ext cx="3591390" cy="1295399"/>
          </a:xfrm>
          <a:prstGeom prst="rect">
            <a:avLst/>
          </a:prstGeom>
          <a:noFill/>
        </p:spPr>
      </p:pic>
      <p:pic>
        <p:nvPicPr>
          <p:cNvPr id="56322" name="Picture 2" descr="http://3.bp.blogspot.com/-nQOX8G_coZw/T_9XfhxoLCI/AAAAAAAAAiY/24B-gQlYRRQ/s1600/einstein.jpg"/>
          <p:cNvPicPr>
            <a:picLocks noChangeAspect="1" noChangeArrowheads="1"/>
          </p:cNvPicPr>
          <p:nvPr/>
        </p:nvPicPr>
        <p:blipFill>
          <a:blip r:embed="rId3"/>
          <a:srcRect/>
          <a:stretch>
            <a:fillRect/>
          </a:stretch>
        </p:blipFill>
        <p:spPr bwMode="auto">
          <a:xfrm>
            <a:off x="481808" y="2511425"/>
            <a:ext cx="3502291" cy="3733799"/>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rgbClr val="1F62A7"/>
                </a:solidFill>
              </a:rPr>
              <a:t>Step 2: Taking a Fresh Look</a:t>
            </a:r>
            <a:endParaRPr lang="en-US" sz="4400" dirty="0">
              <a:solidFill>
                <a:srgbClr val="1F62A7"/>
              </a:solidFill>
            </a:endParaRPr>
          </a:p>
        </p:txBody>
      </p:sp>
      <p:sp>
        <p:nvSpPr>
          <p:cNvPr id="6" name="TextBox 5"/>
          <p:cNvSpPr txBox="1"/>
          <p:nvPr/>
        </p:nvSpPr>
        <p:spPr>
          <a:xfrm>
            <a:off x="5463337" y="3044827"/>
            <a:ext cx="7539876" cy="3908508"/>
          </a:xfrm>
          <a:prstGeom prst="rect">
            <a:avLst/>
          </a:prstGeom>
          <a:noFill/>
        </p:spPr>
        <p:txBody>
          <a:bodyPr wrap="square" lIns="91205" tIns="45594" rIns="91205" bIns="45594" rtlCol="0">
            <a:spAutoFit/>
          </a:bodyPr>
          <a:lstStyle/>
          <a:p>
            <a:pPr>
              <a:buFont typeface="Arial" pitchFamily="34" charset="0"/>
              <a:buChar char="•"/>
            </a:pPr>
            <a:r>
              <a:rPr lang="en-US" sz="2800" b="1" dirty="0" smtClean="0"/>
              <a:t> Recruit&gt; </a:t>
            </a:r>
            <a:r>
              <a:rPr lang="en-US" sz="2800" b="1" i="1" dirty="0" smtClean="0">
                <a:solidFill>
                  <a:srgbClr val="3852FF"/>
                </a:solidFill>
              </a:rPr>
              <a:t>attract</a:t>
            </a:r>
          </a:p>
          <a:p>
            <a:pPr>
              <a:buFont typeface="Arial" pitchFamily="34" charset="0"/>
              <a:buChar char="•"/>
            </a:pPr>
            <a:endParaRPr lang="en-US" sz="2800" b="1" i="1" dirty="0" smtClean="0">
              <a:solidFill>
                <a:srgbClr val="C00000"/>
              </a:solidFill>
            </a:endParaRPr>
          </a:p>
          <a:p>
            <a:pPr>
              <a:buFont typeface="Arial" pitchFamily="34" charset="0"/>
              <a:buChar char="•"/>
            </a:pPr>
            <a:r>
              <a:rPr lang="en-US" sz="2800" b="1" dirty="0" smtClean="0"/>
              <a:t> Attendance &gt; </a:t>
            </a:r>
            <a:r>
              <a:rPr lang="en-US" sz="2800" b="1" i="1" dirty="0" smtClean="0">
                <a:solidFill>
                  <a:srgbClr val="3852FF"/>
                </a:solidFill>
              </a:rPr>
              <a:t>engagement /participation</a:t>
            </a:r>
          </a:p>
          <a:p>
            <a:endParaRPr lang="en-US" sz="2800" b="1" dirty="0" smtClean="0"/>
          </a:p>
          <a:p>
            <a:pPr>
              <a:buFont typeface="Arial" pitchFamily="34" charset="0"/>
              <a:buChar char="•"/>
            </a:pPr>
            <a:r>
              <a:rPr lang="en-US" sz="2800" b="1" dirty="0" smtClean="0"/>
              <a:t> Rigid rules &gt; </a:t>
            </a:r>
            <a:r>
              <a:rPr lang="en-US" sz="2800" b="1" i="1" dirty="0" smtClean="0">
                <a:solidFill>
                  <a:srgbClr val="3852FF"/>
                </a:solidFill>
              </a:rPr>
              <a:t>flexibility and innovation</a:t>
            </a:r>
          </a:p>
          <a:p>
            <a:endParaRPr lang="en-US" sz="2800" b="1" dirty="0" smtClean="0"/>
          </a:p>
          <a:p>
            <a:pPr>
              <a:buFont typeface="Arial" pitchFamily="34" charset="0"/>
              <a:buChar char="•"/>
            </a:pPr>
            <a:r>
              <a:rPr lang="en-US" sz="2800" b="1" dirty="0" smtClean="0"/>
              <a:t> Fit into our box &gt; </a:t>
            </a:r>
            <a:r>
              <a:rPr lang="en-US" sz="2800" b="1" dirty="0" smtClean="0">
                <a:solidFill>
                  <a:srgbClr val="3852FF"/>
                </a:solidFill>
              </a:rPr>
              <a:t>Members Are Our Customers</a:t>
            </a:r>
          </a:p>
          <a:p>
            <a:endParaRPr lang="en-US" dirty="0"/>
          </a:p>
        </p:txBody>
      </p:sp>
      <p:pic>
        <p:nvPicPr>
          <p:cNvPr id="56326" name="Picture 6" descr="http://hensoninoregon.files.wordpress.com/2012/11/if-nothing-changes.png"/>
          <p:cNvPicPr>
            <a:picLocks noChangeAspect="1" noChangeArrowheads="1"/>
          </p:cNvPicPr>
          <p:nvPr/>
        </p:nvPicPr>
        <p:blipFill>
          <a:blip r:embed="rId2"/>
          <a:srcRect t="12347" r="9846"/>
          <a:stretch>
            <a:fillRect/>
          </a:stretch>
        </p:blipFill>
        <p:spPr bwMode="auto">
          <a:xfrm>
            <a:off x="253208" y="3044826"/>
            <a:ext cx="5012478" cy="3886199"/>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2" name="Picture 10" descr="http://www.etftrends.com/wp-content/uploads/2009/01/spotlights-resized-web.png"/>
          <p:cNvPicPr>
            <a:picLocks noChangeAspect="1" noChangeArrowheads="1"/>
          </p:cNvPicPr>
          <p:nvPr/>
        </p:nvPicPr>
        <p:blipFill>
          <a:blip r:embed="rId2"/>
          <a:srcRect/>
          <a:stretch>
            <a:fillRect/>
          </a:stretch>
        </p:blipFill>
        <p:spPr bwMode="auto">
          <a:xfrm>
            <a:off x="2539208" y="2130427"/>
            <a:ext cx="8263944" cy="5867400"/>
          </a:xfrm>
          <a:prstGeom prst="rect">
            <a:avLst/>
          </a:prstGeom>
          <a:noFill/>
        </p:spPr>
      </p:pic>
      <p:sp>
        <p:nvSpPr>
          <p:cNvPr id="3" name="Content Placeholder 2"/>
          <p:cNvSpPr>
            <a:spLocks noGrp="1"/>
          </p:cNvSpPr>
          <p:nvPr>
            <p:ph idx="1"/>
          </p:nvPr>
        </p:nvSpPr>
        <p:spPr>
          <a:xfrm>
            <a:off x="1777206" y="4873661"/>
            <a:ext cx="9220200" cy="3809999"/>
          </a:xfrm>
        </p:spPr>
        <p:txBody>
          <a:bodyPr/>
          <a:lstStyle/>
          <a:p>
            <a:pPr algn="ctr">
              <a:buNone/>
            </a:pPr>
            <a:r>
              <a:rPr lang="en-US" dirty="0" smtClean="0"/>
              <a:t/>
            </a:r>
            <a:br>
              <a:rPr lang="en-US" dirty="0" smtClean="0"/>
            </a:br>
            <a:r>
              <a:rPr lang="en-US" sz="5400" i="1" dirty="0" smtClean="0">
                <a:solidFill>
                  <a:schemeClr val="bg1"/>
                </a:solidFill>
              </a:rPr>
              <a:t>“</a:t>
            </a:r>
            <a:r>
              <a:rPr lang="en-US" sz="5400" b="1" dirty="0" smtClean="0">
                <a:solidFill>
                  <a:schemeClr val="bg1"/>
                </a:solidFill>
              </a:rPr>
              <a:t>Our Members Are Our           Customers”</a:t>
            </a:r>
          </a:p>
        </p:txBody>
      </p:sp>
      <p:sp>
        <p:nvSpPr>
          <p:cNvPr id="2" name="Title 1"/>
          <p:cNvSpPr>
            <a:spLocks noGrp="1"/>
          </p:cNvSpPr>
          <p:nvPr>
            <p:ph type="title"/>
          </p:nvPr>
        </p:nvSpPr>
        <p:spPr>
          <a:xfrm>
            <a:off x="0" y="1063626"/>
            <a:ext cx="13003213" cy="1219199"/>
          </a:xfrm>
        </p:spPr>
        <p:txBody>
          <a:bodyPr/>
          <a:lstStyle/>
          <a:p>
            <a:pPr algn="ctr"/>
            <a:r>
              <a:rPr lang="en-US" sz="4800" i="1" dirty="0" smtClean="0">
                <a:solidFill>
                  <a:srgbClr val="3852FF"/>
                </a:solidFill>
              </a:rPr>
              <a:t>INTRODUCING…</a:t>
            </a:r>
            <a:endParaRPr lang="en-US" sz="4800" i="1" dirty="0">
              <a:solidFill>
                <a:srgbClr val="3852FF"/>
              </a:solidFill>
            </a:endParaRPr>
          </a:p>
        </p:txBody>
      </p:sp>
    </p:spTree>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181729</TotalTime>
  <Words>1731</Words>
  <Application>Microsoft Office PowerPoint</Application>
  <PresentationFormat>Custom</PresentationFormat>
  <Paragraphs>360</Paragraphs>
  <Slides>46</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46</vt:i4>
      </vt:variant>
    </vt:vector>
  </HeadingPairs>
  <TitlesOfParts>
    <vt:vector size="56" baseType="lpstr">
      <vt:lpstr>ＭＳ Ｐゴシック</vt:lpstr>
      <vt:lpstr>Arial</vt:lpstr>
      <vt:lpstr>Calibri</vt:lpstr>
      <vt:lpstr>Courier New</vt:lpstr>
      <vt:lpstr>Lucida Sans Unicode</vt:lpstr>
      <vt:lpstr>Verdana</vt:lpstr>
      <vt:lpstr>Wingdings 2</vt:lpstr>
      <vt:lpstr>Wingdings 3</vt:lpstr>
      <vt:lpstr>Custom Design</vt:lpstr>
      <vt:lpstr>Concourse</vt:lpstr>
      <vt:lpstr>   A New Look at Rotary Membership  Our Members Are Our Customers   Fixing the Rotary Revolving Door!    Prepared for Mid-South PETS by: Zone 30 ARC Brent D. Rosenthal  PDG Rotary District 6690   </vt:lpstr>
      <vt:lpstr>Change</vt:lpstr>
      <vt:lpstr>Rotary Membership in North America* </vt:lpstr>
      <vt:lpstr>Of Those Who Leave</vt:lpstr>
      <vt:lpstr>So What Does That Tell Us?</vt:lpstr>
      <vt:lpstr>SWOT Analysis</vt:lpstr>
      <vt:lpstr>Step 1: Rethinking “Truths” That Hinder Growth</vt:lpstr>
      <vt:lpstr>Step 2: Taking a Fresh Look</vt:lpstr>
      <vt:lpstr>INTRODUCING…</vt:lpstr>
      <vt:lpstr>“Customers? Rotary? What’s That About? What Difference Does it Make?”</vt:lpstr>
      <vt:lpstr>Strong Businesses …</vt:lpstr>
      <vt:lpstr>Strong Rotary Clubs…</vt:lpstr>
      <vt:lpstr>Our Members Are Our Customers - The Basics</vt:lpstr>
      <vt:lpstr>It’s Official!</vt:lpstr>
      <vt:lpstr>INTRODUCING…</vt:lpstr>
      <vt:lpstr>What the Heck is a Value Proposition? </vt:lpstr>
      <vt:lpstr>Why Do Members Leave?</vt:lpstr>
      <vt:lpstr>What is Your Club’s Value Proposition?</vt:lpstr>
      <vt:lpstr>Who/What Are Rotary’s Competitors?</vt:lpstr>
      <vt:lpstr>Meet Rotary’s “Competitors”</vt:lpstr>
      <vt:lpstr>A Question Worth Considering</vt:lpstr>
      <vt:lpstr>It Starts With Why</vt:lpstr>
      <vt:lpstr>Not “One Size Fits All”*</vt:lpstr>
      <vt:lpstr>Rotary Clubs are Uniquely Situated to Meet their Members’ Needs</vt:lpstr>
      <vt:lpstr>Rotary’s Five Avenues of Service  “A Category of One” </vt:lpstr>
      <vt:lpstr>What is Rotary?</vt:lpstr>
      <vt:lpstr>What is Rotary Service?</vt:lpstr>
      <vt:lpstr>Why Join Rotary?</vt:lpstr>
      <vt:lpstr>Rotary’s “Attendance” Rules: A Problem? Or an Opportunity?</vt:lpstr>
      <vt:lpstr>The “Attendance” Rules Have Changed!</vt:lpstr>
      <vt:lpstr>Rotary’s Attendance Rules: Participation in club activities  is as important as meeting attendance! </vt:lpstr>
      <vt:lpstr>INTRODUCING…</vt:lpstr>
      <vt:lpstr>What is a “Touchpoints” Program?</vt:lpstr>
      <vt:lpstr>How a Touchpoints Program  Can Help Your Club</vt:lpstr>
      <vt:lpstr>The Cycle of Growth </vt:lpstr>
      <vt:lpstr>Think:</vt:lpstr>
      <vt:lpstr>Why Attraction?</vt:lpstr>
      <vt:lpstr>How to Attract  </vt:lpstr>
      <vt:lpstr>Step 3: Adopt Best Practices</vt:lpstr>
      <vt:lpstr>More Best Practices</vt:lpstr>
      <vt:lpstr>More Best Practices</vt:lpstr>
      <vt:lpstr>We Encourage:</vt:lpstr>
      <vt:lpstr>We Encourage:</vt:lpstr>
      <vt:lpstr>The Take-away</vt:lpstr>
      <vt:lpstr>Is All This Change Worth It?</vt:lpstr>
      <vt:lpstr>THANK YOU!    For more information… </vt:lpstr>
    </vt:vector>
  </TitlesOfParts>
  <Company>Rotary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RC PowerPoint Template</dc:title>
  <dc:creator>RI WS-06</dc:creator>
  <cp:lastModifiedBy>Howard Templin</cp:lastModifiedBy>
  <cp:revision>663</cp:revision>
  <cp:lastPrinted>2010-01-13T14:10:06Z</cp:lastPrinted>
  <dcterms:created xsi:type="dcterms:W3CDTF">2010-11-09T15:57:55Z</dcterms:created>
  <dcterms:modified xsi:type="dcterms:W3CDTF">2015-03-01T02:26:51Z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