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8"/>
  </p:notesMasterIdLst>
  <p:sldIdLst>
    <p:sldId id="277" r:id="rId6"/>
    <p:sldId id="276" r:id="rId7"/>
    <p:sldId id="261" r:id="rId8"/>
    <p:sldId id="278" r:id="rId9"/>
    <p:sldId id="279" r:id="rId10"/>
    <p:sldId id="266" r:id="rId11"/>
    <p:sldId id="271" r:id="rId12"/>
    <p:sldId id="272" r:id="rId13"/>
    <p:sldId id="274" r:id="rId14"/>
    <p:sldId id="280" r:id="rId15"/>
    <p:sldId id="283" r:id="rId16"/>
    <p:sldId id="28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E9F00E-5E26-4EA5-8018-F587B9F0CD64}">
          <p14:sldIdLst>
            <p14:sldId id="277"/>
            <p14:sldId id="276"/>
            <p14:sldId id="261"/>
            <p14:sldId id="278"/>
            <p14:sldId id="279"/>
            <p14:sldId id="266"/>
            <p14:sldId id="271"/>
            <p14:sldId id="272"/>
            <p14:sldId id="274"/>
            <p14:sldId id="280"/>
            <p14:sldId id="283"/>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98273" autoAdjust="0"/>
  </p:normalViewPr>
  <p:slideViewPr>
    <p:cSldViewPr>
      <p:cViewPr>
        <p:scale>
          <a:sx n="100" d="100"/>
          <a:sy n="100" d="100"/>
        </p:scale>
        <p:origin x="-516" y="2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472"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4C5BB1-EB95-4BD7-B7A6-EC5C692C7026}" type="datetimeFigureOut">
              <a:rPr lang="en-US" smtClean="0"/>
              <a:t>13-Nov-2015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13FC5E-7B8C-495A-B428-ACEF1C93EE63}" type="slidenum">
              <a:rPr lang="en-US" smtClean="0"/>
              <a:t>‹#›</a:t>
            </a:fld>
            <a:endParaRPr lang="en-US"/>
          </a:p>
        </p:txBody>
      </p:sp>
    </p:spTree>
    <p:extLst>
      <p:ext uri="{BB962C8B-B14F-4D97-AF65-F5344CB8AC3E}">
        <p14:creationId xmlns:p14="http://schemas.microsoft.com/office/powerpoint/2010/main" val="315886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otaract@rotary.or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mailto:grants@rotary.org" TargetMode="External"/><Relationship Id="rId5" Type="http://schemas.openxmlformats.org/officeDocument/2006/relationships/hyperlink" Target="mailto:RotarySupportCenter@rotary.org" TargetMode="External"/><Relationship Id="rId4" Type="http://schemas.openxmlformats.org/officeDocument/2006/relationships/hyperlink" Target="mailto:rotarypeacecenters@rotary.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rotaract@rotary.or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mailto:grants@rotary.org" TargetMode="External"/><Relationship Id="rId5" Type="http://schemas.openxmlformats.org/officeDocument/2006/relationships/hyperlink" Target="mailto:RotarySupportCenter@rotary.org" TargetMode="External"/><Relationship Id="rId4" Type="http://schemas.openxmlformats.org/officeDocument/2006/relationships/hyperlink" Target="mailto:rotarypeacecenters@rotary.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otary.org/myrotary/en/member-cente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rotary.org/myrotary/en/member-center/member-referral" TargetMode="External"/><Relationship Id="rId5" Type="http://schemas.openxmlformats.org/officeDocument/2006/relationships/hyperlink" Target="https://www.rotary.org/myrotary/en/member-center/member-relocation" TargetMode="External"/><Relationship Id="rId4" Type="http://schemas.openxmlformats.org/officeDocument/2006/relationships/hyperlink" Target="https://www.rotary.org/myrotary/en/member-center/join-rotar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continue to facilitate connections between those who are new to Rotary, donors or alumni who want to join, former members who want to rejoin and current members who need to change clubs.  We do this through a program we refer to as “Membership Leads”.  </a:t>
            </a:r>
          </a:p>
          <a:p>
            <a:endParaRPr lang="en-US" sz="1400" kern="1200" dirty="0" smtClean="0">
              <a:solidFill>
                <a:schemeClr val="tx1"/>
              </a:solidFill>
              <a:effectLst/>
            </a:endParaRPr>
          </a:p>
          <a:p>
            <a:r>
              <a:rPr lang="en-US" sz="1400" kern="1200" dirty="0" smtClean="0">
                <a:solidFill>
                  <a:schemeClr val="tx1"/>
                </a:solidFill>
                <a:effectLst/>
              </a:rPr>
              <a:t>Rotary International launched an online leads program in 2001 to support clubs and districts in their endeavor to attract new members and keep outstanding Rotarians. </a:t>
            </a:r>
            <a:r>
              <a:rPr lang="en-US" sz="1400" kern="1200" baseline="0" dirty="0" smtClean="0">
                <a:solidFill>
                  <a:schemeClr val="tx1"/>
                </a:solidFill>
                <a:effectLst/>
              </a:rPr>
              <a:t> </a:t>
            </a:r>
            <a:r>
              <a:rPr lang="en-US" sz="1400" kern="1200" dirty="0" smtClean="0">
                <a:solidFill>
                  <a:schemeClr val="tx1"/>
                </a:solidFill>
                <a:effectLst/>
              </a:rPr>
              <a:t>The program has grown by 400% and currently forwards 10,000 prospective, referred members, relocating, and rejoining members to districts each year.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7D13FC5E-7B8C-495A-B428-ACEF1C93EE63}" type="slidenum">
              <a:rPr lang="en-US" smtClean="0"/>
              <a:t>1</a:t>
            </a:fld>
            <a:endParaRPr lang="en-US"/>
          </a:p>
        </p:txBody>
      </p:sp>
    </p:spTree>
    <p:extLst>
      <p:ext uri="{BB962C8B-B14F-4D97-AF65-F5344CB8AC3E}">
        <p14:creationId xmlns:p14="http://schemas.microsoft.com/office/powerpoint/2010/main" val="3121561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a:t>
            </a:r>
          </a:p>
          <a:p>
            <a:endParaRPr lang="en-US" dirty="0" smtClean="0"/>
          </a:p>
          <a:p>
            <a:r>
              <a:rPr lang="en-US" dirty="0" smtClean="0"/>
              <a:t>For staff, Rotarians, prospective members:</a:t>
            </a:r>
          </a:p>
          <a:p>
            <a:pPr marL="171450" indent="-171450">
              <a:buFontTx/>
              <a:buChar char="-"/>
            </a:pPr>
            <a:r>
              <a:rPr lang="en-US" baseline="0" dirty="0" smtClean="0"/>
              <a:t>Informational program brochure soon available under Manage Membership Leads on Club and District administration pages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How to guides for districts and clubs soon available in the side bar on Club and District administration pages new web pages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Staff FAQ already available on Membership Development Portal page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Revised e-mail notifications and standard responses - …not sure what to advise when asked how to join Rotary see revised standard responses on the Membership Development Reference Portal page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New Pathway to membership page explains to prospective members what to expect at each step of the process</a:t>
            </a:r>
          </a:p>
          <a:p>
            <a:pPr marL="0" indent="0">
              <a:buFontTx/>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How to</a:t>
            </a:r>
            <a:r>
              <a:rPr lang="en-US" baseline="0" dirty="0" smtClean="0"/>
              <a:t> guides for club and district leaders explain how to find their leads and take action on them. These guides will soon be available to walk club and district leaders through the process of going online to find their prospective member leads and acting on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I’ve brought some samples for you to review. They are still being revised! Again, watch for an announcement when we launch them on 12 November.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7D13FC5E-7B8C-495A-B428-ACEF1C93EE63}" type="slidenum">
              <a:rPr lang="en-US" smtClean="0"/>
              <a:t>10</a:t>
            </a:fld>
            <a:endParaRPr lang="en-US"/>
          </a:p>
        </p:txBody>
      </p:sp>
    </p:spTree>
    <p:extLst>
      <p:ext uri="{BB962C8B-B14F-4D97-AF65-F5344CB8AC3E}">
        <p14:creationId xmlns:p14="http://schemas.microsoft.com/office/powerpoint/2010/main" val="231642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ヒラギノ角ゴ Pro W3" pitchFamily="-84" charset="-128"/>
              </a:rPr>
              <a:t>I am also a resource. I can work with District and Zone Leaders as a resource on membership reports, promoting publications, and regional membership plans and assist with regional membership issues, setting up action plans, etc…</a:t>
            </a:r>
          </a:p>
          <a:p>
            <a:endParaRPr lang="en-US" altLang="en-US" smtClean="0">
              <a:latin typeface="Arial" pitchFamily="34" charset="0"/>
              <a:ea typeface="ヒラギノ角ゴ Pro W3" pitchFamily="-8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2A2764C1-B6BC-488C-A43E-D7031920C990}" type="slidenum">
              <a:rPr lang="en-US" altLang="en-US" smtClean="0"/>
              <a:pPr>
                <a:spcBef>
                  <a:spcPct val="0"/>
                </a:spcBef>
              </a:pPr>
              <a:t>11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85800"/>
            <a:ext cx="4645025" cy="3484563"/>
          </a:xfrm>
        </p:spPr>
      </p:sp>
      <p:sp>
        <p:nvSpPr>
          <p:cNvPr id="3" name="Notes Placeholder 2"/>
          <p:cNvSpPr>
            <a:spLocks noGrp="1"/>
          </p:cNvSpPr>
          <p:nvPr>
            <p:ph type="body" idx="1"/>
          </p:nvPr>
        </p:nvSpPr>
        <p:spPr>
          <a:xfrm>
            <a:off x="457201" y="4419600"/>
            <a:ext cx="6248400" cy="4179570"/>
          </a:xfrm>
        </p:spPr>
        <p:txBody>
          <a:bodyPr/>
          <a:lstStyle/>
          <a:p>
            <a:r>
              <a:rPr lang="en-US" sz="1400" baseline="0" dirty="0" smtClean="0"/>
              <a:t>The online system e</a:t>
            </a:r>
            <a:r>
              <a:rPr lang="en-US" sz="1400" dirty="0" smtClean="0"/>
              <a:t>nables prospective members and current Rotarians to express interest in joining a Rotary club, changing clubs, or making a membership referral.</a:t>
            </a:r>
            <a:r>
              <a:rPr lang="en-US" sz="1400" baseline="0" dirty="0" smtClean="0"/>
              <a:t>  We are then able to f</a:t>
            </a:r>
            <a:r>
              <a:rPr lang="en-US" sz="1400" dirty="0" smtClean="0"/>
              <a:t>ilter leads through our membership database for transmission to districts and clubs to facilitate follow up and conversion tracking.</a:t>
            </a:r>
            <a:r>
              <a:rPr lang="en-US" sz="1400" baseline="0" dirty="0" smtClean="0"/>
              <a:t>   And we are also able to efficiently d</a:t>
            </a:r>
            <a:r>
              <a:rPr lang="en-US" sz="1400" dirty="0" smtClean="0"/>
              <a:t>irect non-membership inquiries to the appropriate staff teams for follow up</a:t>
            </a:r>
          </a:p>
          <a:p>
            <a:endParaRPr lang="en-US" sz="1400" dirty="0"/>
          </a:p>
          <a:p>
            <a:r>
              <a:rPr lang="en-US" sz="1400" dirty="0"/>
              <a:t>This program is currently in the midst of a major enhancement project.  Why are we investing to improve this system? The primary motivation:  This is one of the few programs of RI that directly supports membership growth and retention at the club level.</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7D13FC5E-7B8C-495A-B428-ACEF1C93EE6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5218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 and improvements enable prospective members and Rotarians to easily navigate through the website and express interest in joining Rotary, changing clubs, or making a membership referral.  </a:t>
            </a:r>
          </a:p>
          <a:p>
            <a:endParaRPr lang="en-US" dirty="0" smtClean="0"/>
          </a:p>
          <a:p>
            <a:r>
              <a:rPr lang="en-US" dirty="0" smtClean="0"/>
              <a:t>The </a:t>
            </a:r>
            <a:r>
              <a:rPr lang="en-US" baseline="0" dirty="0" smtClean="0"/>
              <a:t>interest pages can now be easily accessed from our website on the Join Page, Member Center and on a side bar when viewing club information through our Club Finder tool.  </a:t>
            </a:r>
            <a:r>
              <a:rPr lang="en-US" dirty="0" smtClean="0"/>
              <a:t> Simplification of the associated online pages, and more strategic placement on a high profile section of our website has already led to approx. 1500 leads through our pages in the first two weeks of going live.</a:t>
            </a:r>
            <a:r>
              <a:rPr lang="en-US" baseline="0" dirty="0" smtClean="0"/>
              <a:t> </a:t>
            </a:r>
            <a:r>
              <a:rPr lang="en-US" dirty="0" smtClean="0"/>
              <a:t> In those two weeks, we’ve already surpassed the monthly total in September 2014 and are tracking at 3 times the monthly average of leads received.  </a:t>
            </a:r>
          </a:p>
          <a:p>
            <a:endParaRPr lang="en-US" baseline="0" dirty="0" smtClean="0"/>
          </a:p>
          <a:p>
            <a:r>
              <a:rPr lang="en-US" baseline="0" dirty="0" smtClean="0"/>
              <a:t>From any of these entry points, the user is then presented with just a few Interest Options to help direct them (and the information they provide) to the right source.  </a:t>
            </a:r>
          </a:p>
          <a:p>
            <a:pPr lvl="0"/>
            <a:endParaRPr lang="en-US" sz="1200" kern="1200" dirty="0" smtClean="0">
              <a:solidFill>
                <a:schemeClr val="tx1"/>
              </a:solidFill>
              <a:effectLst/>
              <a:latin typeface="+mn-lt"/>
              <a:ea typeface="+mn-ea"/>
              <a:cs typeface="+mn-cs"/>
            </a:endParaRPr>
          </a:p>
          <a:p>
            <a:pPr lvl="0"/>
            <a:r>
              <a:rPr lang="en-US" sz="900" kern="1200" dirty="0" smtClean="0">
                <a:solidFill>
                  <a:schemeClr val="tx1"/>
                </a:solidFill>
                <a:effectLst/>
              </a:rPr>
              <a:t>NOTE</a:t>
            </a:r>
            <a:r>
              <a:rPr lang="en-US" sz="900" kern="1200" baseline="0" dirty="0" smtClean="0">
                <a:solidFill>
                  <a:schemeClr val="tx1"/>
                </a:solidFill>
                <a:effectLst/>
              </a:rPr>
              <a:t> FOR SPEAKER:</a:t>
            </a:r>
            <a:endParaRPr lang="en-US" sz="900" kern="1200" dirty="0" smtClean="0">
              <a:solidFill>
                <a:schemeClr val="tx1"/>
              </a:solidFill>
              <a:effectLst/>
            </a:endParaRPr>
          </a:p>
          <a:p>
            <a:pPr lvl="0"/>
            <a:r>
              <a:rPr lang="en-US" sz="900" kern="1200" dirty="0" smtClean="0">
                <a:solidFill>
                  <a:schemeClr val="tx1"/>
                </a:solidFill>
                <a:effectLst/>
              </a:rPr>
              <a:t>Joining a Rotary club </a:t>
            </a:r>
            <a:r>
              <a:rPr lang="en-US" sz="900" kern="1200" dirty="0" smtClean="0">
                <a:solidFill>
                  <a:schemeClr val="tx1"/>
                </a:solidFill>
                <a:effectLst/>
                <a:sym typeface="Wingdings"/>
              </a:rPr>
              <a:t></a:t>
            </a:r>
            <a:r>
              <a:rPr lang="en-US" sz="900" kern="1200" dirty="0" smtClean="0">
                <a:solidFill>
                  <a:schemeClr val="tx1"/>
                </a:solidFill>
                <a:effectLst/>
              </a:rPr>
              <a:t> directed to Join Rotary and information is captured and screened in </a:t>
            </a:r>
            <a:r>
              <a:rPr lang="en-US" sz="900" kern="1200" dirty="0" err="1" smtClean="0">
                <a:solidFill>
                  <a:schemeClr val="tx1"/>
                </a:solidFill>
                <a:effectLst/>
              </a:rPr>
              <a:t>netForum</a:t>
            </a:r>
            <a:endParaRPr lang="en-US" sz="900" kern="1200" dirty="0" smtClean="0">
              <a:solidFill>
                <a:schemeClr val="tx1"/>
              </a:solidFill>
              <a:effectLst/>
            </a:endParaRPr>
          </a:p>
          <a:p>
            <a:pPr lvl="0"/>
            <a:r>
              <a:rPr lang="en-US" sz="900" kern="1200" dirty="0" smtClean="0">
                <a:solidFill>
                  <a:schemeClr val="tx1"/>
                </a:solidFill>
                <a:effectLst/>
              </a:rPr>
              <a:t>Joining a </a:t>
            </a:r>
            <a:r>
              <a:rPr lang="en-US" sz="900" kern="1200" dirty="0" err="1" smtClean="0">
                <a:solidFill>
                  <a:schemeClr val="tx1"/>
                </a:solidFill>
                <a:effectLst/>
              </a:rPr>
              <a:t>Rotaract</a:t>
            </a:r>
            <a:r>
              <a:rPr lang="en-US" sz="900" kern="1200" dirty="0" smtClean="0">
                <a:solidFill>
                  <a:schemeClr val="tx1"/>
                </a:solidFill>
                <a:effectLst/>
              </a:rPr>
              <a:t> club </a:t>
            </a:r>
            <a:r>
              <a:rPr lang="en-US" sz="900" kern="1200" dirty="0" smtClean="0">
                <a:solidFill>
                  <a:schemeClr val="tx1"/>
                </a:solidFill>
                <a:effectLst/>
                <a:sym typeface="Wingdings"/>
              </a:rPr>
              <a:t></a:t>
            </a:r>
            <a:r>
              <a:rPr lang="en-US" sz="900" kern="1200" dirty="0" smtClean="0">
                <a:solidFill>
                  <a:schemeClr val="tx1"/>
                </a:solidFill>
                <a:effectLst/>
              </a:rPr>
              <a:t> directed to Connect with Rotary and information is automatically sent to </a:t>
            </a:r>
            <a:r>
              <a:rPr lang="en-US" sz="900" u="sng" kern="1200" dirty="0" smtClean="0">
                <a:solidFill>
                  <a:schemeClr val="tx1"/>
                </a:solidFill>
                <a:effectLst/>
                <a:hlinkClick r:id="rId3"/>
              </a:rPr>
              <a:t>rotaract@rotary.org</a:t>
            </a:r>
            <a:endParaRPr lang="en-US" sz="900" kern="1200" dirty="0" smtClean="0">
              <a:solidFill>
                <a:schemeClr val="tx1"/>
              </a:solidFill>
              <a:effectLst/>
            </a:endParaRPr>
          </a:p>
          <a:p>
            <a:pPr lvl="0"/>
            <a:r>
              <a:rPr lang="en-US" sz="900" kern="1200" dirty="0" smtClean="0">
                <a:solidFill>
                  <a:schemeClr val="tx1"/>
                </a:solidFill>
                <a:effectLst/>
              </a:rPr>
              <a:t>Rotary Peace Fellowship  </a:t>
            </a:r>
            <a:r>
              <a:rPr lang="en-US" sz="900" kern="1200" dirty="0" smtClean="0">
                <a:solidFill>
                  <a:schemeClr val="tx1"/>
                </a:solidFill>
                <a:effectLst/>
                <a:sym typeface="Wingdings"/>
              </a:rPr>
              <a:t></a:t>
            </a:r>
            <a:r>
              <a:rPr lang="en-US" sz="900" kern="1200" dirty="0" smtClean="0">
                <a:solidFill>
                  <a:schemeClr val="tx1"/>
                </a:solidFill>
                <a:effectLst/>
              </a:rPr>
              <a:t> </a:t>
            </a:r>
            <a:r>
              <a:rPr lang="en-US" sz="900" u="sng" kern="1200" dirty="0" smtClean="0">
                <a:solidFill>
                  <a:schemeClr val="tx1"/>
                </a:solidFill>
                <a:effectLst/>
                <a:hlinkClick r:id="rId4"/>
              </a:rPr>
              <a:t>rotarypeacecenters@rotary.org</a:t>
            </a:r>
            <a:endParaRPr lang="en-US" sz="900" kern="1200" dirty="0" smtClean="0">
              <a:solidFill>
                <a:schemeClr val="tx1"/>
              </a:solidFill>
              <a:effectLst/>
            </a:endParaRPr>
          </a:p>
          <a:p>
            <a:pPr lvl="0"/>
            <a:r>
              <a:rPr lang="en-US" sz="900" kern="1200" dirty="0" smtClean="0">
                <a:solidFill>
                  <a:schemeClr val="tx1"/>
                </a:solidFill>
                <a:effectLst/>
              </a:rPr>
              <a:t>Youth programs </a:t>
            </a:r>
            <a:r>
              <a:rPr lang="en-US" sz="900" kern="1200" dirty="0" smtClean="0">
                <a:solidFill>
                  <a:schemeClr val="tx1"/>
                </a:solidFill>
                <a:effectLst/>
                <a:sym typeface="Wingdings"/>
              </a:rPr>
              <a:t></a:t>
            </a:r>
            <a:r>
              <a:rPr lang="en-US" sz="900" kern="1200" dirty="0" smtClean="0">
                <a:solidFill>
                  <a:schemeClr val="tx1"/>
                </a:solidFill>
                <a:effectLst/>
              </a:rPr>
              <a:t> </a:t>
            </a:r>
            <a:r>
              <a:rPr lang="en-US" sz="900" u="sng" kern="1200" dirty="0" smtClean="0">
                <a:solidFill>
                  <a:schemeClr val="tx1"/>
                </a:solidFill>
                <a:effectLst/>
                <a:hlinkClick r:id="rId5"/>
              </a:rPr>
              <a:t>RotarySupportCenter@rotary.org</a:t>
            </a:r>
            <a:endParaRPr lang="en-US" sz="900" kern="1200" dirty="0" smtClean="0">
              <a:solidFill>
                <a:schemeClr val="tx1"/>
              </a:solidFill>
              <a:effectLst/>
            </a:endParaRPr>
          </a:p>
          <a:p>
            <a:pPr lvl="0"/>
            <a:r>
              <a:rPr lang="en-US" sz="900" kern="1200" dirty="0" smtClean="0">
                <a:solidFill>
                  <a:schemeClr val="tx1"/>
                </a:solidFill>
                <a:effectLst/>
              </a:rPr>
              <a:t>Study abroad </a:t>
            </a:r>
            <a:r>
              <a:rPr lang="en-US" sz="900" kern="1200" dirty="0" smtClean="0">
                <a:solidFill>
                  <a:schemeClr val="tx1"/>
                </a:solidFill>
                <a:effectLst/>
                <a:sym typeface="Wingdings"/>
              </a:rPr>
              <a:t></a:t>
            </a:r>
            <a:r>
              <a:rPr lang="en-US" sz="900" kern="1200" dirty="0" smtClean="0">
                <a:solidFill>
                  <a:schemeClr val="tx1"/>
                </a:solidFill>
                <a:effectLst/>
              </a:rPr>
              <a:t> </a:t>
            </a:r>
            <a:r>
              <a:rPr lang="en-US" sz="900" u="sng" kern="1200" dirty="0" smtClean="0">
                <a:solidFill>
                  <a:schemeClr val="tx1"/>
                </a:solidFill>
                <a:effectLst/>
                <a:hlinkClick r:id="rId5"/>
              </a:rPr>
              <a:t>RotarySupportCenter@rotary.org</a:t>
            </a:r>
            <a:endParaRPr lang="en-US" sz="900" kern="1200" dirty="0" smtClean="0">
              <a:solidFill>
                <a:schemeClr val="tx1"/>
              </a:solidFill>
              <a:effectLst/>
            </a:endParaRPr>
          </a:p>
          <a:p>
            <a:pPr lvl="0"/>
            <a:r>
              <a:rPr lang="en-US" sz="900" kern="1200" dirty="0" smtClean="0">
                <a:solidFill>
                  <a:schemeClr val="tx1"/>
                </a:solidFill>
                <a:effectLst/>
              </a:rPr>
              <a:t>Scholarships </a:t>
            </a:r>
            <a:r>
              <a:rPr lang="en-US" sz="900" kern="1200" dirty="0" smtClean="0">
                <a:solidFill>
                  <a:schemeClr val="tx1"/>
                </a:solidFill>
                <a:effectLst/>
                <a:sym typeface="Wingdings"/>
              </a:rPr>
              <a:t> </a:t>
            </a:r>
            <a:r>
              <a:rPr lang="en-US" sz="900" u="sng" kern="1200" dirty="0" smtClean="0">
                <a:solidFill>
                  <a:schemeClr val="tx1"/>
                </a:solidFill>
                <a:effectLst/>
                <a:hlinkClick r:id="rId6"/>
              </a:rPr>
              <a:t>grants@rotary.org</a:t>
            </a:r>
            <a:endParaRPr lang="en-US" sz="900" u="sng" kern="1200" dirty="0" smtClean="0">
              <a:solidFill>
                <a:schemeClr val="tx1"/>
              </a:solidFill>
              <a:effectLst/>
            </a:endParaRPr>
          </a:p>
          <a:p>
            <a:pPr lvl="0"/>
            <a:r>
              <a:rPr lang="en-US" sz="900" b="0" u="none" kern="1200" dirty="0" smtClean="0">
                <a:solidFill>
                  <a:schemeClr val="tx1"/>
                </a:solidFill>
                <a:effectLst/>
              </a:rPr>
              <a:t>Other </a:t>
            </a:r>
            <a:r>
              <a:rPr lang="en-US" sz="900" kern="1200" dirty="0" smtClean="0">
                <a:solidFill>
                  <a:schemeClr val="tx1"/>
                </a:solidFill>
                <a:effectLst/>
                <a:sym typeface="Wingdings"/>
              </a:rPr>
              <a:t> direct to Contact us</a:t>
            </a:r>
            <a:r>
              <a:rPr lang="en-US" sz="900" kern="1200" baseline="0" dirty="0" smtClean="0">
                <a:solidFill>
                  <a:schemeClr val="tx1"/>
                </a:solidFill>
                <a:effectLst/>
                <a:sym typeface="Wingdings"/>
              </a:rPr>
              <a:t> form</a:t>
            </a:r>
            <a:endParaRPr lang="en-US" sz="900" b="0" u="none" dirty="0" smtClean="0"/>
          </a:p>
          <a:p>
            <a:endParaRPr lang="en-US" dirty="0"/>
          </a:p>
        </p:txBody>
      </p:sp>
      <p:sp>
        <p:nvSpPr>
          <p:cNvPr id="4" name="Slide Number Placeholder 3"/>
          <p:cNvSpPr>
            <a:spLocks noGrp="1"/>
          </p:cNvSpPr>
          <p:nvPr>
            <p:ph type="sldNum" sz="quarter" idx="10"/>
          </p:nvPr>
        </p:nvSpPr>
        <p:spPr/>
        <p:txBody>
          <a:bodyPr/>
          <a:lstStyle/>
          <a:p>
            <a:fld id="{7D13FC5E-7B8C-495A-B428-ACEF1C93EE63}" type="slidenum">
              <a:rPr lang="en-US" smtClean="0"/>
              <a:t>3</a:t>
            </a:fld>
            <a:endParaRPr lang="en-US"/>
          </a:p>
        </p:txBody>
      </p:sp>
    </p:spTree>
    <p:extLst>
      <p:ext uri="{BB962C8B-B14F-4D97-AF65-F5344CB8AC3E}">
        <p14:creationId xmlns:p14="http://schemas.microsoft.com/office/powerpoint/2010/main" val="55487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[ANJA]</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Interest</a:t>
            </a:r>
            <a:r>
              <a:rPr lang="en-US" sz="1200" kern="1200" baseline="0" dirty="0" smtClean="0">
                <a:solidFill>
                  <a:schemeClr val="tx1"/>
                </a:solidFill>
                <a:effectLst/>
                <a:latin typeface="+mn-lt"/>
                <a:ea typeface="+mn-ea"/>
                <a:cs typeface="+mn-cs"/>
              </a:rPr>
              <a:t> options are briefly explained to those new to Rotary and include: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Joining a Rotary club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directed to Join Rotary and information is captured and screened in </a:t>
            </a:r>
            <a:r>
              <a:rPr lang="en-US" sz="1200" kern="1200" dirty="0" err="1" smtClean="0">
                <a:solidFill>
                  <a:schemeClr val="tx1"/>
                </a:solidFill>
                <a:effectLst/>
                <a:latin typeface="+mn-lt"/>
                <a:ea typeface="+mn-ea"/>
                <a:cs typeface="+mn-cs"/>
              </a:rPr>
              <a:t>netForum</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Joining a </a:t>
            </a:r>
            <a:r>
              <a:rPr lang="en-US" sz="1200" kern="1200" dirty="0" err="1" smtClean="0">
                <a:solidFill>
                  <a:schemeClr val="tx1"/>
                </a:solidFill>
                <a:effectLst/>
                <a:latin typeface="+mn-lt"/>
                <a:ea typeface="+mn-ea"/>
                <a:cs typeface="+mn-cs"/>
              </a:rPr>
              <a:t>Rotaract</a:t>
            </a:r>
            <a:r>
              <a:rPr lang="en-US" sz="1200" kern="1200" dirty="0" smtClean="0">
                <a:solidFill>
                  <a:schemeClr val="tx1"/>
                </a:solidFill>
                <a:effectLst/>
                <a:latin typeface="+mn-lt"/>
                <a:ea typeface="+mn-ea"/>
                <a:cs typeface="+mn-cs"/>
              </a:rPr>
              <a:t> club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directed to Connect with Rotary and information is automatically sent to </a:t>
            </a:r>
            <a:r>
              <a:rPr lang="en-US" sz="1200" u="sng" kern="1200" dirty="0" smtClean="0">
                <a:solidFill>
                  <a:schemeClr val="tx1"/>
                </a:solidFill>
                <a:effectLst/>
                <a:latin typeface="+mn-lt"/>
                <a:ea typeface="+mn-ea"/>
                <a:cs typeface="+mn-cs"/>
                <a:hlinkClick r:id="rId3"/>
              </a:rPr>
              <a:t>rotaract@rotary.org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Rotary Peace Fellowship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rotarypeacecenters@rotary.org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Youth programs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RotarySupportCenter@rotary.org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Study abroad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RotarySupportCenter@rotary.org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Scholarships </a:t>
            </a:r>
            <a:r>
              <a:rPr lang="en-US" sz="1200" kern="1200" dirty="0" smtClean="0">
                <a:solidFill>
                  <a:schemeClr val="tx1"/>
                </a:solidFill>
                <a:effectLst/>
                <a:latin typeface="+mn-lt"/>
                <a:ea typeface="+mn-ea"/>
                <a:cs typeface="+mn-cs"/>
                <a:sym typeface="Wingdings"/>
              </a:rPr>
              <a:t> </a:t>
            </a:r>
            <a:r>
              <a:rPr lang="en-US" sz="1200" u="sng" kern="1200" dirty="0" smtClean="0">
                <a:solidFill>
                  <a:schemeClr val="tx1"/>
                </a:solidFill>
                <a:effectLst/>
                <a:latin typeface="+mn-lt"/>
                <a:ea typeface="+mn-ea"/>
                <a:cs typeface="+mn-cs"/>
                <a:hlinkClick r:id="rId6"/>
              </a:rPr>
              <a:t>grants@rotary.org</a:t>
            </a:r>
            <a:endParaRPr lang="en-US" sz="1200" u="sng" kern="1200" dirty="0" smtClean="0">
              <a:solidFill>
                <a:schemeClr val="tx1"/>
              </a:solidFill>
              <a:effectLst/>
              <a:latin typeface="+mn-lt"/>
              <a:ea typeface="+mn-ea"/>
              <a:cs typeface="+mn-cs"/>
            </a:endParaRPr>
          </a:p>
          <a:p>
            <a:pPr lvl="0"/>
            <a:r>
              <a:rPr lang="en-US" sz="1200" b="0" u="none" kern="1200" dirty="0" smtClean="0">
                <a:solidFill>
                  <a:schemeClr val="tx1"/>
                </a:solidFill>
                <a:effectLst/>
                <a:latin typeface="+mn-lt"/>
                <a:ea typeface="+mn-ea"/>
                <a:cs typeface="+mn-cs"/>
              </a:rPr>
              <a:t>Other </a:t>
            </a:r>
            <a:r>
              <a:rPr lang="en-US" sz="1200" kern="1200" dirty="0" smtClean="0">
                <a:solidFill>
                  <a:schemeClr val="tx1"/>
                </a:solidFill>
                <a:effectLst/>
                <a:latin typeface="+mn-lt"/>
                <a:ea typeface="+mn-ea"/>
                <a:cs typeface="+mn-cs"/>
                <a:sym typeface="Wingdings"/>
              </a:rPr>
              <a:t> direct to Contact us</a:t>
            </a:r>
            <a:r>
              <a:rPr lang="en-US" sz="1200" kern="1200" baseline="0" dirty="0" smtClean="0">
                <a:solidFill>
                  <a:schemeClr val="tx1"/>
                </a:solidFill>
                <a:effectLst/>
                <a:latin typeface="+mn-lt"/>
                <a:ea typeface="+mn-ea"/>
                <a:cs typeface="+mn-cs"/>
                <a:sym typeface="Wingdings"/>
              </a:rPr>
              <a:t> form</a:t>
            </a:r>
            <a:endParaRPr lang="en-US" b="0" u="none" dirty="0" smtClean="0"/>
          </a:p>
          <a:p>
            <a:endParaRPr lang="en-US" b="1" dirty="0" smtClean="0"/>
          </a:p>
        </p:txBody>
      </p:sp>
      <p:sp>
        <p:nvSpPr>
          <p:cNvPr id="4" name="Slide Number Placeholder 3"/>
          <p:cNvSpPr>
            <a:spLocks noGrp="1"/>
          </p:cNvSpPr>
          <p:nvPr>
            <p:ph type="sldNum" sz="quarter" idx="10"/>
          </p:nvPr>
        </p:nvSpPr>
        <p:spPr/>
        <p:txBody>
          <a:bodyPr/>
          <a:lstStyle/>
          <a:p>
            <a:fld id="{7D13FC5E-7B8C-495A-B428-ACEF1C93EE63}" type="slidenum">
              <a:rPr lang="en-US" smtClean="0"/>
              <a:t>4</a:t>
            </a:fld>
            <a:endParaRPr lang="en-US"/>
          </a:p>
        </p:txBody>
      </p:sp>
    </p:spTree>
    <p:extLst>
      <p:ext uri="{BB962C8B-B14F-4D97-AF65-F5344CB8AC3E}">
        <p14:creationId xmlns:p14="http://schemas.microsoft.com/office/powerpoint/2010/main" val="55487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[ANJA]</a:t>
            </a:r>
          </a:p>
          <a:p>
            <a:endParaRPr lang="en-US" dirty="0" smtClean="0"/>
          </a:p>
          <a:p>
            <a:pPr marL="0" indent="0">
              <a:buFont typeface="Arial" panose="020B0604020202020204" pitchFamily="34" charset="0"/>
              <a:buNone/>
            </a:pPr>
            <a:r>
              <a:rPr lang="en-US" dirty="0" smtClean="0"/>
              <a:t>Submission of information will be easy. Especially for those who are logged in because their information is populated and can be easily updated. </a:t>
            </a:r>
          </a:p>
        </p:txBody>
      </p:sp>
      <p:sp>
        <p:nvSpPr>
          <p:cNvPr id="4" name="Slide Number Placeholder 3"/>
          <p:cNvSpPr>
            <a:spLocks noGrp="1"/>
          </p:cNvSpPr>
          <p:nvPr>
            <p:ph type="sldNum" sz="quarter" idx="10"/>
          </p:nvPr>
        </p:nvSpPr>
        <p:spPr/>
        <p:txBody>
          <a:bodyPr/>
          <a:lstStyle/>
          <a:p>
            <a:fld id="{7D13FC5E-7B8C-495A-B428-ACEF1C93EE63}" type="slidenum">
              <a:rPr lang="en-US" smtClean="0"/>
              <a:t>5</a:t>
            </a:fld>
            <a:endParaRPr lang="en-US"/>
          </a:p>
        </p:txBody>
      </p:sp>
    </p:spTree>
    <p:extLst>
      <p:ext uri="{BB962C8B-B14F-4D97-AF65-F5344CB8AC3E}">
        <p14:creationId xmlns:p14="http://schemas.microsoft.com/office/powerpoint/2010/main" val="55487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We also have dedicated pages for those who wish to re-join or change clubs; and for Rotarians who want to Refer</a:t>
            </a:r>
            <a:r>
              <a:rPr lang="en-US" sz="1400" baseline="0" dirty="0" smtClean="0"/>
              <a:t> a new member.</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baseline="0" dirty="0" smtClean="0"/>
              <a:t>These</a:t>
            </a:r>
            <a:r>
              <a:rPr lang="en-US" sz="1400" dirty="0" smtClean="0"/>
              <a:t> pages are </a:t>
            </a:r>
            <a:r>
              <a:rPr lang="en-US" sz="1400" baseline="0" dirty="0" smtClean="0"/>
              <a:t>for former and current members only. And once </a:t>
            </a:r>
            <a:r>
              <a:rPr lang="en-US" sz="1400" dirty="0" smtClean="0"/>
              <a:t>logged in, the user no </a:t>
            </a:r>
            <a:r>
              <a:rPr lang="en-US" sz="1400" baseline="0" dirty="0" smtClean="0"/>
              <a:t>longer has to type in any information we already have in our system.</a:t>
            </a:r>
            <a:r>
              <a:rPr lang="en-US" sz="1400" dirty="0" smtClean="0"/>
              <a:t>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7D13FC5E-7B8C-495A-B428-ACEF1C93EE63}" type="slidenum">
              <a:rPr lang="en-US" smtClean="0"/>
              <a:t>6</a:t>
            </a:fld>
            <a:endParaRPr lang="en-US"/>
          </a:p>
        </p:txBody>
      </p:sp>
    </p:spTree>
    <p:extLst>
      <p:ext uri="{BB962C8B-B14F-4D97-AF65-F5344CB8AC3E}">
        <p14:creationId xmlns:p14="http://schemas.microsoft.com/office/powerpoint/2010/main" val="55487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The enhancements will also provide district and club officers self-service functionality to </a:t>
            </a:r>
            <a:r>
              <a:rPr lang="en-US" sz="1400" kern="1200" baseline="0" dirty="0" smtClean="0">
                <a:solidFill>
                  <a:schemeClr val="tx1"/>
                </a:solidFill>
                <a:effectLst/>
              </a:rPr>
              <a:t>view, </a:t>
            </a:r>
            <a:r>
              <a:rPr lang="en-US" sz="1400" kern="1200" dirty="0" smtClean="0">
                <a:solidFill>
                  <a:schemeClr val="tx1"/>
                </a:solidFill>
                <a:effectLst/>
              </a:rPr>
              <a:t>manage, and analyze </a:t>
            </a:r>
            <a:r>
              <a:rPr lang="en-US" sz="1400" kern="1200" baseline="0" dirty="0" smtClean="0">
                <a:solidFill>
                  <a:schemeClr val="tx1"/>
                </a:solidFill>
                <a:effectLst/>
              </a:rPr>
              <a:t>their</a:t>
            </a:r>
            <a:r>
              <a:rPr lang="en-US" sz="1400" kern="1200" dirty="0" smtClean="0">
                <a:solidFill>
                  <a:schemeClr val="tx1"/>
                </a:solidFill>
                <a:effectLst/>
              </a:rPr>
              <a:t> leads.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As leads are submitted, they are first vetted by RI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Then they are routed to the appropriate district membership team to determine</a:t>
            </a:r>
            <a:r>
              <a:rPr lang="en-US" sz="1400" baseline="0" dirty="0" smtClean="0"/>
              <a:t> </a:t>
            </a:r>
            <a:r>
              <a:rPr lang="en-US" sz="1400" dirty="0" smtClean="0"/>
              <a:t>if the candidate is a good fit for any of the clubs or programs in their district. Once assigned to a club in the district, club officers are able to view and manage assigned leads. </a:t>
            </a:r>
          </a:p>
          <a:p>
            <a:endParaRPr lang="en-US" sz="1400" kern="1200" dirty="0" smtClean="0">
              <a:solidFill>
                <a:schemeClr val="tx1"/>
              </a:solidFill>
              <a:effectLst/>
            </a:endParaRPr>
          </a:p>
          <a:p>
            <a:r>
              <a:rPr lang="en-US" sz="1400" kern="1200" dirty="0" smtClean="0">
                <a:solidFill>
                  <a:schemeClr val="tx1"/>
                </a:solidFill>
                <a:effectLst/>
              </a:rPr>
              <a:t>We will be able to follow candidates through their path to membership, help with conversion tracking, and provide our constituents an overall better user experience.</a:t>
            </a:r>
            <a:endParaRPr lang="en-US" sz="1400"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D13FC5E-7B8C-495A-B428-ACEF1C93EE63}" type="slidenum">
              <a:rPr lang="en-US" smtClean="0"/>
              <a:t>7</a:t>
            </a:fld>
            <a:endParaRPr lang="en-US"/>
          </a:p>
        </p:txBody>
      </p:sp>
    </p:spTree>
    <p:extLst>
      <p:ext uri="{BB962C8B-B14F-4D97-AF65-F5344CB8AC3E}">
        <p14:creationId xmlns:p14="http://schemas.microsoft.com/office/powerpoint/2010/main" val="55487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dk1"/>
                </a:solidFill>
                <a:effectLst/>
                <a:latin typeface="+mj-lt"/>
              </a:rPr>
              <a:t>Here’s what club and district leaders need to know.</a:t>
            </a:r>
            <a:endParaRPr lang="en-US" baseline="0" dirty="0" smtClean="0">
              <a:latin typeface="+mj-lt"/>
            </a:endParaRPr>
          </a:p>
          <a:p>
            <a:pPr marL="171450" indent="-171450">
              <a:buFont typeface="Arial" panose="020B0604020202020204" pitchFamily="34" charset="0"/>
              <a:buChar char="•"/>
            </a:pPr>
            <a:r>
              <a:rPr lang="en-US" baseline="0" dirty="0" smtClean="0">
                <a:latin typeface="+mj-lt"/>
              </a:rPr>
              <a:t>Launch emails are scheduled to go out mid-November informing district and club leaders about the new Manage Membership Leads pages.</a:t>
            </a:r>
            <a:endParaRPr lang="en-US" kern="1200" baseline="0" dirty="0" smtClean="0">
              <a:solidFill>
                <a:schemeClr val="dk1"/>
              </a:solidFill>
              <a:effectLst/>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baseline="0" dirty="0" smtClean="0">
                <a:solidFill>
                  <a:schemeClr val="dk1"/>
                </a:solidFill>
                <a:effectLst/>
                <a:latin typeface="+mj-lt"/>
              </a:rPr>
              <a:t>The most critical action for District leaders is to check for leads and assign them to clubs.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baseline="0" dirty="0" smtClean="0">
                <a:solidFill>
                  <a:schemeClr val="dk1"/>
                </a:solidFill>
                <a:effectLst/>
                <a:latin typeface="+mj-lt"/>
              </a:rPr>
              <a:t>Club leaders will be asked to go to My Rotary and check for leads and then, t</a:t>
            </a:r>
            <a:r>
              <a:rPr lang="en-US" kern="1200" dirty="0" smtClean="0">
                <a:solidFill>
                  <a:schemeClr val="dk1"/>
                </a:solidFill>
                <a:effectLst/>
                <a:latin typeface="+mj-lt"/>
              </a:rPr>
              <a:t>ake action</a:t>
            </a:r>
            <a:r>
              <a:rPr lang="en-US" kern="1200" baseline="0" dirty="0" smtClean="0">
                <a:solidFill>
                  <a:schemeClr val="dk1"/>
                </a:solidFill>
                <a:effectLst/>
                <a:latin typeface="+mj-lt"/>
              </a:rPr>
              <a:t>. Clubs are encouraged to r</a:t>
            </a:r>
            <a:r>
              <a:rPr lang="en-US" kern="1200" dirty="0" smtClean="0">
                <a:solidFill>
                  <a:schemeClr val="dk1"/>
                </a:solidFill>
                <a:effectLst/>
                <a:latin typeface="+mj-lt"/>
              </a:rPr>
              <a:t>each out to candidates who could be a good fit for their club, and if they aren’t, note why and send it back to your district.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latin typeface="+mj-lt"/>
              </a:rPr>
              <a:t>How to guides for districts and clubs will soon available on the Club and District administration web pages. These guides will walk club and district leaders through the process of going online to find their prospective member leads and acting on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latin typeface="+mj-lt"/>
              </a:rPr>
              <a:t>We are also developing a new “Pathway to Membership” page that explains to prospective members what to expect at each step of the 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dirty="0" smtClean="0">
                <a:solidFill>
                  <a:schemeClr val="tx1"/>
                </a:solidFill>
                <a:effectLst/>
                <a:latin typeface="+mj-lt"/>
              </a:rPr>
              <a:t>Reports</a:t>
            </a:r>
            <a:r>
              <a:rPr lang="en-US" b="0" kern="1200" baseline="0" dirty="0" smtClean="0">
                <a:solidFill>
                  <a:schemeClr val="tx1"/>
                </a:solidFill>
                <a:effectLst/>
                <a:latin typeface="+mj-lt"/>
              </a:rPr>
              <a:t> will also be available for </a:t>
            </a:r>
            <a:r>
              <a:rPr lang="en-US" b="0" kern="1200" dirty="0" smtClean="0">
                <a:solidFill>
                  <a:schemeClr val="tx1"/>
                </a:solidFill>
                <a:effectLst/>
                <a:latin typeface="+mj-lt"/>
              </a:rPr>
              <a:t>Rotary leaders,</a:t>
            </a:r>
            <a:r>
              <a:rPr lang="en-US" b="0" kern="1200" baseline="0" dirty="0" smtClean="0">
                <a:solidFill>
                  <a:schemeClr val="tx1"/>
                </a:solidFill>
                <a:effectLst/>
                <a:latin typeface="+mj-lt"/>
              </a:rPr>
              <a:t> providing l</a:t>
            </a:r>
            <a:r>
              <a:rPr lang="en-US" b="0" kern="1200" dirty="0" smtClean="0">
                <a:solidFill>
                  <a:schemeClr val="tx1"/>
                </a:solidFill>
                <a:effectLst/>
                <a:latin typeface="+mj-lt"/>
              </a:rPr>
              <a:t>ists of active and historical leads including each prospect’s membership status history and the time to convert leads to members.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latin typeface="+mj-lt"/>
              </a:rPr>
              <a:t>These enhancements will also enable us to capture how prospective members heard about Rotary – and measure the effectiveness of events, alumni engagement efforts, campaigns or media coverage.  </a:t>
            </a:r>
          </a:p>
          <a:p>
            <a:endParaRPr lang="en-US" dirty="0"/>
          </a:p>
        </p:txBody>
      </p:sp>
      <p:sp>
        <p:nvSpPr>
          <p:cNvPr id="4" name="Slide Number Placeholder 3"/>
          <p:cNvSpPr>
            <a:spLocks noGrp="1"/>
          </p:cNvSpPr>
          <p:nvPr>
            <p:ph type="sldNum" sz="quarter" idx="10"/>
          </p:nvPr>
        </p:nvSpPr>
        <p:spPr/>
        <p:txBody>
          <a:bodyPr/>
          <a:lstStyle/>
          <a:p>
            <a:fld id="{7D13FC5E-7B8C-495A-B428-ACEF1C93EE63}" type="slidenum">
              <a:rPr lang="en-US" smtClean="0"/>
              <a:t>8</a:t>
            </a:fld>
            <a:endParaRPr lang="en-US"/>
          </a:p>
        </p:txBody>
      </p:sp>
    </p:spTree>
    <p:extLst>
      <p:ext uri="{BB962C8B-B14F-4D97-AF65-F5344CB8AC3E}">
        <p14:creationId xmlns:p14="http://schemas.microsoft.com/office/powerpoint/2010/main" val="346889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 can also help by spreading the word. </a:t>
            </a:r>
          </a:p>
          <a:p>
            <a:endParaRPr lang="en-US" sz="1400" dirty="0" smtClean="0"/>
          </a:p>
          <a:p>
            <a:r>
              <a:rPr lang="en-US" sz="1400" dirty="0" smtClean="0"/>
              <a:t>And consider adding a link to </a:t>
            </a:r>
            <a:r>
              <a:rPr lang="en-US" sz="1400" dirty="0"/>
              <a:t>the </a:t>
            </a:r>
            <a:r>
              <a:rPr lang="en-US" sz="1400" u="sng" dirty="0">
                <a:hlinkClick r:id="rId3"/>
              </a:rPr>
              <a:t>Member Center</a:t>
            </a:r>
            <a:r>
              <a:rPr lang="en-US" sz="1400" dirty="0"/>
              <a:t> </a:t>
            </a:r>
            <a:r>
              <a:rPr lang="en-US" sz="1400" dirty="0" smtClean="0"/>
              <a:t>on your </a:t>
            </a:r>
            <a:r>
              <a:rPr lang="en-US" sz="1400" dirty="0"/>
              <a:t>district’s website, blog, or newsletters. There you’ll find links for prospective members to </a:t>
            </a:r>
            <a:r>
              <a:rPr lang="en-US" sz="1400" u="sng" dirty="0">
                <a:hlinkClick r:id="rId4"/>
              </a:rPr>
              <a:t>join</a:t>
            </a:r>
            <a:r>
              <a:rPr lang="en-US" sz="1400" dirty="0"/>
              <a:t>, returning or relocating members to </a:t>
            </a:r>
            <a:r>
              <a:rPr lang="en-US" sz="1400" u="sng" dirty="0">
                <a:hlinkClick r:id="rId5"/>
              </a:rPr>
              <a:t>rejoin or change clubs</a:t>
            </a:r>
            <a:r>
              <a:rPr lang="en-US" sz="1400" dirty="0"/>
              <a:t>, and Rotarians to </a:t>
            </a:r>
            <a:r>
              <a:rPr lang="en-US" sz="1400" u="sng" dirty="0">
                <a:hlinkClick r:id="rId6"/>
              </a:rPr>
              <a:t>refer a member</a:t>
            </a:r>
            <a:r>
              <a:rPr lang="en-US" sz="1400" dirty="0"/>
              <a:t> to a club other than their own. </a:t>
            </a:r>
          </a:p>
          <a:p>
            <a:pPr marL="0" indent="0">
              <a:buNone/>
            </a:pPr>
            <a:endParaRPr lang="en-US" sz="1400" dirty="0"/>
          </a:p>
          <a:p>
            <a:pPr marL="0" indent="0">
              <a:buNone/>
            </a:pPr>
            <a:r>
              <a:rPr lang="en-US" sz="1400" dirty="0" smtClean="0"/>
              <a:t>We are really excited</a:t>
            </a:r>
            <a:r>
              <a:rPr lang="en-US" sz="1400" baseline="0" dirty="0" smtClean="0"/>
              <a:t> about this </a:t>
            </a:r>
            <a:r>
              <a:rPr lang="en-US" sz="1400" dirty="0" smtClean="0"/>
              <a:t>new streamlined process that will connect qualified prospects with the clubs and districts in their areas and ultimately help to grow our greatest</a:t>
            </a:r>
            <a:r>
              <a:rPr lang="en-US" sz="1400" baseline="0" dirty="0" smtClean="0"/>
              <a:t> asset: our</a:t>
            </a:r>
            <a:r>
              <a:rPr lang="en-US" sz="1400" dirty="0" smtClean="0"/>
              <a:t> membership.</a:t>
            </a:r>
            <a:r>
              <a:rPr lang="en-US" sz="1400" baseline="0" dirty="0" smtClean="0"/>
              <a:t>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7D13FC5E-7B8C-495A-B428-ACEF1C93EE63}" type="slidenum">
              <a:rPr lang="en-US" smtClean="0"/>
              <a:t>9</a:t>
            </a:fld>
            <a:endParaRPr lang="en-US"/>
          </a:p>
        </p:txBody>
      </p:sp>
    </p:spTree>
    <p:extLst>
      <p:ext uri="{BB962C8B-B14F-4D97-AF65-F5344CB8AC3E}">
        <p14:creationId xmlns:p14="http://schemas.microsoft.com/office/powerpoint/2010/main" val="113988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hasCustomPrompt="1"/>
          </p:nvPr>
        </p:nvSpPr>
        <p:spPr>
          <a:xfrm>
            <a:off x="304800" y="457200"/>
            <a:ext cx="89154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smtClean="0"/>
              <a:t>CLICK TO EDIT</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lvl1pPr>
              <a:defRPr sz="2400"/>
            </a:lvl1pPr>
            <a:lvl2pPr>
              <a:defRPr sz="22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963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9474" y="2133600"/>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505200" y="1777584"/>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923525" y="1219200"/>
            <a:ext cx="1920250" cy="460860"/>
          </a:xfrm>
          <a:prstGeom prst="rect">
            <a:avLst/>
          </a:prstGeom>
          <a:solidFill>
            <a:schemeClr val="bg1"/>
          </a:solidFill>
          <a:ln w="635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Arial Narrow" pitchFamily="34" charset="0"/>
              </a:rPr>
              <a:t>GREEN</a:t>
            </a:r>
            <a:endParaRPr lang="en-US" sz="2400" b="1" dirty="0">
              <a:solidFill>
                <a:srgbClr val="000000"/>
              </a:solidFill>
              <a:latin typeface="Arial Narrow" pitchFamily="34" charset="0"/>
            </a:endParaRPr>
          </a:p>
        </p:txBody>
      </p:sp>
    </p:spTree>
    <p:extLst>
      <p:ext uri="{BB962C8B-B14F-4D97-AF65-F5344CB8AC3E}">
        <p14:creationId xmlns:p14="http://schemas.microsoft.com/office/powerpoint/2010/main" val="331026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9474" y="2133600"/>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505200" y="1777584"/>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923525" y="1219200"/>
            <a:ext cx="1920250" cy="460860"/>
          </a:xfrm>
          <a:prstGeom prst="rect">
            <a:avLst/>
          </a:prstGeom>
          <a:solidFill>
            <a:schemeClr val="bg1"/>
          </a:solidFill>
          <a:ln w="635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Arial Narrow" pitchFamily="34" charset="0"/>
              </a:rPr>
              <a:t>YELLOW</a:t>
            </a:r>
            <a:endParaRPr lang="en-US" sz="2400" b="1" dirty="0">
              <a:solidFill>
                <a:srgbClr val="000000"/>
              </a:solidFill>
              <a:latin typeface="Arial Narrow" pitchFamily="34" charset="0"/>
            </a:endParaRPr>
          </a:p>
        </p:txBody>
      </p:sp>
    </p:spTree>
    <p:extLst>
      <p:ext uri="{BB962C8B-B14F-4D97-AF65-F5344CB8AC3E}">
        <p14:creationId xmlns:p14="http://schemas.microsoft.com/office/powerpoint/2010/main" val="266683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9474" y="2133600"/>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505200" y="1777584"/>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923525" y="1219200"/>
            <a:ext cx="1920250" cy="460860"/>
          </a:xfrm>
          <a:prstGeom prst="rect">
            <a:avLst/>
          </a:prstGeom>
          <a:solidFill>
            <a:schemeClr val="bg1"/>
          </a:solid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Arial Narrow" pitchFamily="34" charset="0"/>
              </a:rPr>
              <a:t>RED</a:t>
            </a:r>
            <a:endParaRPr lang="en-US" sz="2400" b="1" dirty="0">
              <a:solidFill>
                <a:srgbClr val="000000"/>
              </a:solidFill>
              <a:latin typeface="Arial Narrow" pitchFamily="34" charset="0"/>
            </a:endParaRPr>
          </a:p>
        </p:txBody>
      </p:sp>
    </p:spTree>
    <p:extLst>
      <p:ext uri="{BB962C8B-B14F-4D97-AF65-F5344CB8AC3E}">
        <p14:creationId xmlns:p14="http://schemas.microsoft.com/office/powerpoint/2010/main" val="384431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9474" y="1777584"/>
            <a:ext cx="2688351" cy="44165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505200" y="1777584"/>
            <a:ext cx="5181600" cy="4416575"/>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923525" y="1219200"/>
            <a:ext cx="1920250" cy="460860"/>
          </a:xfrm>
          <a:prstGeom prst="rect">
            <a:avLst/>
          </a:prstGeom>
          <a:solidFill>
            <a:schemeClr val="bg1"/>
          </a:solidFill>
          <a:ln w="635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srgbClr val="000000"/>
                </a:solidFill>
                <a:latin typeface="Arial Narrow" pitchFamily="34" charset="0"/>
              </a:rPr>
              <a:t>xxxxxx</a:t>
            </a:r>
            <a:endParaRPr lang="en-US" sz="2400" b="1" dirty="0">
              <a:solidFill>
                <a:srgbClr val="000000"/>
              </a:solidFill>
              <a:latin typeface="Arial Narrow" pitchFamily="34" charset="0"/>
            </a:endParaRPr>
          </a:p>
        </p:txBody>
      </p:sp>
    </p:spTree>
    <p:extLst>
      <p:ext uri="{BB962C8B-B14F-4D97-AF65-F5344CB8AC3E}">
        <p14:creationId xmlns:p14="http://schemas.microsoft.com/office/powerpoint/2010/main" val="91462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hasCustomPrompt="1"/>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smtClean="0"/>
              <a:t>Budget</a:t>
            </a:r>
            <a:endParaRPr lang="en-US" dirty="0"/>
          </a:p>
        </p:txBody>
      </p:sp>
      <p:sp>
        <p:nvSpPr>
          <p:cNvPr id="7" name="Content Placeholder 2"/>
          <p:cNvSpPr>
            <a:spLocks noGrp="1"/>
          </p:cNvSpPr>
          <p:nvPr>
            <p:ph sz="half" idx="1"/>
          </p:nvPr>
        </p:nvSpPr>
        <p:spPr>
          <a:xfrm>
            <a:off x="539474" y="2133600"/>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66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4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43" y="126170"/>
            <a:ext cx="3200407" cy="3200407"/>
          </a:xfrm>
          <a:prstGeom prst="rect">
            <a:avLst/>
          </a:prstGeom>
        </p:spPr>
      </p:pic>
      <p:sp>
        <p:nvSpPr>
          <p:cNvPr id="4" name="Rectangle 3"/>
          <p:cNvSpPr/>
          <p:nvPr userDrawn="1"/>
        </p:nvSpPr>
        <p:spPr>
          <a:xfrm>
            <a:off x="-76200" y="3438088"/>
            <a:ext cx="9296400" cy="981512"/>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5" name="Title 1"/>
          <p:cNvSpPr>
            <a:spLocks noGrp="1"/>
          </p:cNvSpPr>
          <p:nvPr>
            <p:ph type="title" hasCustomPrompt="1"/>
          </p:nvPr>
        </p:nvSpPr>
        <p:spPr>
          <a:xfrm>
            <a:off x="304800" y="3438088"/>
            <a:ext cx="8686800" cy="981512"/>
          </a:xfrm>
        </p:spPr>
        <p:txBody>
          <a:bodyPr>
            <a:noAutofit/>
          </a:bodyPr>
          <a:lstStyle>
            <a:lvl1pPr algn="l">
              <a:defRPr sz="3200" cap="all" baseline="0">
                <a:solidFill>
                  <a:schemeClr val="bg1"/>
                </a:solidFill>
                <a:latin typeface="Arial Narrow" panose="020B0606020202030204" pitchFamily="34" charset="0"/>
              </a:defRPr>
            </a:lvl1pPr>
          </a:lstStyle>
          <a:p>
            <a:r>
              <a:rPr lang="en-US" dirty="0" smtClean="0"/>
              <a:t>CLICK TO EDIT</a:t>
            </a:r>
            <a:endParaRPr lang="en-US" dirty="0"/>
          </a:p>
        </p:txBody>
      </p:sp>
      <p:sp>
        <p:nvSpPr>
          <p:cNvPr id="6" name="Text Placeholder 3"/>
          <p:cNvSpPr>
            <a:spLocks noGrp="1"/>
          </p:cNvSpPr>
          <p:nvPr>
            <p:ph type="body" sz="half" idx="2"/>
          </p:nvPr>
        </p:nvSpPr>
        <p:spPr>
          <a:xfrm>
            <a:off x="304800" y="4572000"/>
            <a:ext cx="8686800" cy="15668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9993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9769" y="6264610"/>
            <a:ext cx="1191580" cy="447681"/>
          </a:xfrm>
          <a:prstGeom prst="rect">
            <a:avLst/>
          </a:prstGeom>
        </p:spPr>
      </p:pic>
      <p:sp>
        <p:nvSpPr>
          <p:cNvPr id="8" name="TextBox 7"/>
          <p:cNvSpPr txBox="1"/>
          <p:nvPr userDrawn="1"/>
        </p:nvSpPr>
        <p:spPr>
          <a:xfrm>
            <a:off x="6324600" y="6477000"/>
            <a:ext cx="2362200" cy="138499"/>
          </a:xfrm>
          <a:prstGeom prst="rect">
            <a:avLst/>
          </a:prstGeom>
          <a:noFill/>
        </p:spPr>
        <p:txBody>
          <a:bodyPr wrap="square" lIns="0" tIns="0" rIns="0" bIns="0" rtlCol="0">
            <a:spAutoFit/>
          </a:bodyPr>
          <a:lstStyle/>
          <a:p>
            <a:pPr algn="r" eaLnBrk="0" hangingPunct="0"/>
            <a:fld id="{CF1A8821-C998-834A-B51E-54D54792926D}" type="slidenum">
              <a:rPr lang="en-US" sz="900" spc="300" smtClean="0">
                <a:solidFill>
                  <a:srgbClr val="BCBDC0"/>
                </a:solidFill>
                <a:latin typeface="Arial Narrow"/>
                <a:ea typeface="ヒラギノ角ゴ Pro W3" charset="0"/>
                <a:cs typeface="Arial Narrow"/>
              </a:rPr>
              <a:pPr algn="r" eaLnBrk="0" hangingPunct="0"/>
              <a:t>‹#›</a:t>
            </a:fld>
            <a:r>
              <a:rPr lang="en-US" sz="900" spc="300" dirty="0" smtClean="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spTree>
    <p:extLst>
      <p:ext uri="{BB962C8B-B14F-4D97-AF65-F5344CB8AC3E}">
        <p14:creationId xmlns:p14="http://schemas.microsoft.com/office/powerpoint/2010/main" val="841361073"/>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4" r:id="rId3"/>
    <p:sldLayoutId id="2147483665" r:id="rId4"/>
    <p:sldLayoutId id="2147483652" r:id="rId5"/>
    <p:sldLayoutId id="2147483662"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769" y="6264610"/>
            <a:ext cx="1191580" cy="447681"/>
          </a:xfrm>
          <a:prstGeom prst="rect">
            <a:avLst/>
          </a:prstGeom>
        </p:spPr>
      </p:pic>
    </p:spTree>
    <p:extLst>
      <p:ext uri="{BB962C8B-B14F-4D97-AF65-F5344CB8AC3E}">
        <p14:creationId xmlns:p14="http://schemas.microsoft.com/office/powerpoint/2010/main" val="117251976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Membership leads</a:t>
            </a:r>
            <a:endParaRPr lang="en-US" sz="4800" dirty="0"/>
          </a:p>
        </p:txBody>
      </p:sp>
      <p:sp>
        <p:nvSpPr>
          <p:cNvPr id="3" name="Text Placeholder 2"/>
          <p:cNvSpPr>
            <a:spLocks noGrp="1"/>
          </p:cNvSpPr>
          <p:nvPr>
            <p:ph type="body" sz="half" idx="2"/>
          </p:nvPr>
        </p:nvSpPr>
        <p:spPr/>
        <p:txBody>
          <a:bodyPr/>
          <a:lstStyle/>
          <a:p>
            <a:r>
              <a:rPr lang="en-US" sz="2800" dirty="0" smtClean="0">
                <a:latin typeface="Georgia" panose="02040502050405020303" pitchFamily="18" charset="0"/>
              </a:rPr>
              <a:t>Julie Aubry</a:t>
            </a:r>
          </a:p>
          <a:p>
            <a:r>
              <a:rPr lang="en-US" sz="2400" dirty="0" smtClean="0">
                <a:latin typeface="Georgia" panose="02040502050405020303" pitchFamily="18" charset="0"/>
              </a:rPr>
              <a:t>Regional Membership Officer</a:t>
            </a:r>
          </a:p>
          <a:p>
            <a:r>
              <a:rPr lang="en-US" sz="2400" dirty="0" smtClean="0">
                <a:latin typeface="Georgia" panose="02040502050405020303" pitchFamily="18" charset="0"/>
              </a:rPr>
              <a:t>Presidential Membership Summit 2015</a:t>
            </a:r>
            <a:endParaRPr lang="en-US" sz="2400" dirty="0">
              <a:latin typeface="Georgia" panose="02040502050405020303" pitchFamily="18" charset="0"/>
            </a:endParaRPr>
          </a:p>
        </p:txBody>
      </p:sp>
    </p:spTree>
    <p:extLst>
      <p:ext uri="{BB962C8B-B14F-4D97-AF65-F5344CB8AC3E}">
        <p14:creationId xmlns:p14="http://schemas.microsoft.com/office/powerpoint/2010/main" val="114010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92619"/>
            <a:ext cx="4013700" cy="381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sz="2600" dirty="0"/>
              <a:t>Resources for staff, Rotarians, Prospective members</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3256" b="11908"/>
          <a:stretch/>
        </p:blipFill>
        <p:spPr bwMode="auto">
          <a:xfrm>
            <a:off x="5410200" y="1066800"/>
            <a:ext cx="3328408" cy="556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197" t="1170" r="1197" b="2029"/>
          <a:stretch/>
        </p:blipFill>
        <p:spPr bwMode="auto">
          <a:xfrm>
            <a:off x="1219199" y="2239162"/>
            <a:ext cx="4011183" cy="401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2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anim calcmode="lin" valueType="num">
                                      <p:cBhvr>
                                        <p:cTn id="15" dur="1000" fill="hold"/>
                                        <p:tgtEl>
                                          <p:spTgt spid="6149"/>
                                        </p:tgtEl>
                                        <p:attrNameLst>
                                          <p:attrName>ppt_x</p:attrName>
                                        </p:attrNameLst>
                                      </p:cBhvr>
                                      <p:tavLst>
                                        <p:tav tm="0">
                                          <p:val>
                                            <p:strVal val="#ppt_x"/>
                                          </p:val>
                                        </p:tav>
                                        <p:tav tm="100000">
                                          <p:val>
                                            <p:strVal val="#ppt_x"/>
                                          </p:val>
                                        </p:tav>
                                      </p:tavLst>
                                    </p:anim>
                                    <p:anim calcmode="lin" valueType="num">
                                      <p:cBhvr>
                                        <p:cTn id="16" dur="1000" fill="hold"/>
                                        <p:tgtEl>
                                          <p:spTgt spid="614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1000"/>
                                        <p:tgtEl>
                                          <p:spTgt spid="6148"/>
                                        </p:tgtEl>
                                      </p:cBhvr>
                                    </p:animEffect>
                                    <p:anim calcmode="lin" valueType="num">
                                      <p:cBhvr>
                                        <p:cTn id="20" dur="1000" fill="hold"/>
                                        <p:tgtEl>
                                          <p:spTgt spid="6148"/>
                                        </p:tgtEl>
                                        <p:attrNameLst>
                                          <p:attrName>ppt_x</p:attrName>
                                        </p:attrNameLst>
                                      </p:cBhvr>
                                      <p:tavLst>
                                        <p:tav tm="0">
                                          <p:val>
                                            <p:strVal val="#ppt_x"/>
                                          </p:val>
                                        </p:tav>
                                        <p:tav tm="100000">
                                          <p:val>
                                            <p:strVal val="#ppt_x"/>
                                          </p:val>
                                        </p:tav>
                                      </p:tavLst>
                                    </p:anim>
                                    <p:anim calcmode="lin" valueType="num">
                                      <p:cBhvr>
                                        <p:cTn id="21"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bwMode="auto">
          <a:xfrm>
            <a:off x="457200" y="457200"/>
            <a:ext cx="60960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Autofit/>
          </a:bodyPr>
          <a:lstStyle/>
          <a:p>
            <a:pPr eaLnBrk="1" hangingPunct="1"/>
            <a:r>
              <a:rPr lang="en-US" altLang="en-US" sz="2600" dirty="0"/>
              <a:t>REGIONAL MEMBERSHIP </a:t>
            </a:r>
            <a:r>
              <a:rPr lang="en-US" altLang="en-US" sz="2600" dirty="0"/>
              <a:t>OFFICER</a:t>
            </a:r>
          </a:p>
        </p:txBody>
      </p:sp>
      <p:sp>
        <p:nvSpPr>
          <p:cNvPr id="12291" name="Content Placeholder 2"/>
          <p:cNvSpPr>
            <a:spLocks noGrp="1"/>
          </p:cNvSpPr>
          <p:nvPr>
            <p:ph idx="1"/>
          </p:nvPr>
        </p:nvSpPr>
        <p:spPr bwMode="auto">
          <a:xfrm>
            <a:off x="457200" y="1219200"/>
            <a:ext cx="3352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endParaRPr lang="en-US" altLang="en-US" sz="1600" b="1" smtClean="0">
              <a:latin typeface="Georgia" pitchFamily="18" charset="0"/>
            </a:endParaRPr>
          </a:p>
          <a:p>
            <a:pPr marL="0" indent="0" eaLnBrk="1" hangingPunct="1">
              <a:buFont typeface="Arial" pitchFamily="34" charset="0"/>
              <a:buNone/>
            </a:pPr>
            <a:endParaRPr lang="en-US" altLang="en-US" sz="1600" smtClean="0">
              <a:latin typeface="Georgia" pitchFamily="18" charset="0"/>
            </a:endParaRPr>
          </a:p>
        </p:txBody>
      </p:sp>
      <p:pic>
        <p:nvPicPr>
          <p:cNvPr id="12292" name="Picture 4" descr="U:\Julie Aubry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00200"/>
            <a:ext cx="289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2"/>
          <p:cNvSpPr txBox="1">
            <a:spLocks noChangeArrowheads="1"/>
          </p:cNvSpPr>
          <p:nvPr/>
        </p:nvSpPr>
        <p:spPr bwMode="auto">
          <a:xfrm>
            <a:off x="3886200" y="2556808"/>
            <a:ext cx="533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lnSpc>
                <a:spcPct val="150000"/>
              </a:lnSpc>
            </a:pPr>
            <a:r>
              <a:rPr lang="en-US" altLang="en-US" sz="3200" b="1" dirty="0">
                <a:solidFill>
                  <a:schemeClr val="tx1">
                    <a:lumMod val="65000"/>
                    <a:lumOff val="35000"/>
                  </a:schemeClr>
                </a:solidFill>
                <a:latin typeface="Georgia" pitchFamily="18" charset="0"/>
              </a:rPr>
              <a:t>Julie Aubry</a:t>
            </a:r>
          </a:p>
          <a:p>
            <a:pPr eaLnBrk="1" hangingPunct="1">
              <a:lnSpc>
                <a:spcPct val="150000"/>
              </a:lnSpc>
            </a:pPr>
            <a:r>
              <a:rPr lang="en-US" altLang="en-US" b="1" dirty="0">
                <a:solidFill>
                  <a:schemeClr val="tx1">
                    <a:lumMod val="65000"/>
                    <a:lumOff val="35000"/>
                  </a:schemeClr>
                </a:solidFill>
                <a:latin typeface="Georgia" pitchFamily="18" charset="0"/>
              </a:rPr>
              <a:t>Phone: +1 (847</a:t>
            </a:r>
            <a:r>
              <a:rPr lang="en-US" altLang="en-US" b="1" dirty="0" smtClean="0">
                <a:solidFill>
                  <a:schemeClr val="tx1">
                    <a:lumMod val="65000"/>
                    <a:lumOff val="35000"/>
                  </a:schemeClr>
                </a:solidFill>
                <a:latin typeface="Georgia" pitchFamily="18" charset="0"/>
              </a:rPr>
              <a:t>) 866-4480</a:t>
            </a:r>
            <a:endParaRPr lang="en-US" altLang="en-US" b="1" dirty="0">
              <a:solidFill>
                <a:schemeClr val="tx1">
                  <a:lumMod val="65000"/>
                  <a:lumOff val="35000"/>
                </a:schemeClr>
              </a:solidFill>
              <a:latin typeface="Georgia" pitchFamily="18" charset="0"/>
            </a:endParaRPr>
          </a:p>
          <a:p>
            <a:pPr eaLnBrk="1" hangingPunct="1">
              <a:lnSpc>
                <a:spcPct val="150000"/>
              </a:lnSpc>
            </a:pPr>
            <a:r>
              <a:rPr lang="en-US" altLang="en-US" b="1" dirty="0">
                <a:solidFill>
                  <a:schemeClr val="tx1">
                    <a:lumMod val="65000"/>
                    <a:lumOff val="35000"/>
                  </a:schemeClr>
                </a:solidFill>
                <a:latin typeface="Georgia" pitchFamily="18" charset="0"/>
              </a:rPr>
              <a:t>Email: </a:t>
            </a:r>
            <a:r>
              <a:rPr lang="en-US" altLang="en-US" b="1" dirty="0" smtClean="0">
                <a:solidFill>
                  <a:schemeClr val="tx1">
                    <a:lumMod val="65000"/>
                    <a:lumOff val="35000"/>
                  </a:schemeClr>
                </a:solidFill>
                <a:latin typeface="Georgia" pitchFamily="18" charset="0"/>
              </a:rPr>
              <a:t>Julie.Aubry@rotary.org</a:t>
            </a:r>
            <a:endParaRPr lang="en-US" altLang="en-US" b="1" dirty="0">
              <a:solidFill>
                <a:schemeClr val="tx1">
                  <a:lumMod val="65000"/>
                  <a:lumOff val="35000"/>
                </a:schemeClr>
              </a:solidFill>
              <a:latin typeface="Georgia" pitchFamily="18" charset="0"/>
            </a:endParaRPr>
          </a:p>
        </p:txBody>
      </p:sp>
    </p:spTree>
    <p:extLst>
      <p:ext uri="{BB962C8B-B14F-4D97-AF65-F5344CB8AC3E}">
        <p14:creationId xmlns:p14="http://schemas.microsoft.com/office/powerpoint/2010/main" val="45086630"/>
      </p:ext>
    </p:extLst>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9144000" cy="152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Arial Narrow" panose="020B0606020202030204" pitchFamily="34" charset="0"/>
              </a:rPr>
              <a:t>QUESTIONS?</a:t>
            </a:r>
            <a:endParaRPr lang="en-US" sz="5400" dirty="0">
              <a:latin typeface="Arial Narrow" panose="020B0606020202030204" pitchFamily="34" charset="0"/>
            </a:endParaRPr>
          </a:p>
        </p:txBody>
      </p:sp>
      <p:sp>
        <p:nvSpPr>
          <p:cNvPr id="6" name="Rectangle 5"/>
          <p:cNvSpPr/>
          <p:nvPr/>
        </p:nvSpPr>
        <p:spPr>
          <a:xfrm>
            <a:off x="0" y="2590800"/>
            <a:ext cx="9144000" cy="152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Arial Narrow" panose="020B0606020202030204" pitchFamily="34" charset="0"/>
              </a:rPr>
              <a:t>THANK YOU</a:t>
            </a:r>
            <a:endParaRPr lang="en-US" sz="5400" dirty="0">
              <a:latin typeface="Arial Narrow" panose="020B0606020202030204" pitchFamily="34" charset="0"/>
            </a:endParaRPr>
          </a:p>
        </p:txBody>
      </p:sp>
    </p:spTree>
    <p:extLst>
      <p:ext uri="{BB962C8B-B14F-4D97-AF65-F5344CB8AC3E}">
        <p14:creationId xmlns:p14="http://schemas.microsoft.com/office/powerpoint/2010/main" val="336685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MEMBERSHIP LEADS</a:t>
            </a:r>
            <a:endParaRPr lang="en-US" sz="2800" dirty="0"/>
          </a:p>
        </p:txBody>
      </p:sp>
      <p:sp>
        <p:nvSpPr>
          <p:cNvPr id="6" name="Content Placeholder 5"/>
          <p:cNvSpPr>
            <a:spLocks noGrp="1"/>
          </p:cNvSpPr>
          <p:nvPr>
            <p:ph idx="1"/>
          </p:nvPr>
        </p:nvSpPr>
        <p:spPr>
          <a:xfrm>
            <a:off x="457200" y="1219200"/>
            <a:ext cx="8458200" cy="4525963"/>
          </a:xfrm>
        </p:spPr>
        <p:txBody>
          <a:bodyPr>
            <a:noAutofit/>
          </a:bodyPr>
          <a:lstStyle/>
          <a:p>
            <a:r>
              <a:rPr lang="en-US" sz="3200" dirty="0" smtClean="0"/>
              <a:t>Enable prospective members and current Rotarians to express interest in joining a Rotary club, changing clubs, or making a membership referral</a:t>
            </a:r>
          </a:p>
          <a:p>
            <a:r>
              <a:rPr lang="en-US" sz="3200" dirty="0" smtClean="0"/>
              <a:t>Filter leads through RI database to districts and clubs</a:t>
            </a:r>
          </a:p>
          <a:p>
            <a:r>
              <a:rPr lang="en-US" sz="3200" dirty="0" smtClean="0"/>
              <a:t>Direct inquiries other than those interested in joining a club for follow up</a:t>
            </a:r>
            <a:endParaRPr lang="en-US" sz="32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572000"/>
            <a:ext cx="6172200" cy="184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94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300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067" y="1417011"/>
            <a:ext cx="1813666" cy="502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879"/>
          <a:stretch/>
        </p:blipFill>
        <p:spPr bwMode="auto">
          <a:xfrm>
            <a:off x="152400" y="1828799"/>
            <a:ext cx="3735142" cy="397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4307283" y="1524000"/>
            <a:ext cx="1781418" cy="488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a:bodyPr>
          <a:lstStyle/>
          <a:p>
            <a:r>
              <a:rPr lang="en-US" sz="2600" dirty="0" smtClean="0"/>
              <a:t>MEMBERSHIP LEADS – </a:t>
            </a:r>
            <a:r>
              <a:rPr lang="en-US" sz="2600" dirty="0" err="1" smtClean="0"/>
              <a:t>EaSY</a:t>
            </a:r>
            <a:r>
              <a:rPr lang="en-US" sz="2600" dirty="0" smtClean="0"/>
              <a:t> ACCESS Via rotary.org</a:t>
            </a:r>
            <a:endParaRPr lang="en-US" sz="2600" dirty="0"/>
          </a:p>
        </p:txBody>
      </p:sp>
      <p:sp>
        <p:nvSpPr>
          <p:cNvPr id="6" name="Content Placeholder 5"/>
          <p:cNvSpPr>
            <a:spLocks noGrp="1"/>
          </p:cNvSpPr>
          <p:nvPr>
            <p:ph idx="1"/>
          </p:nvPr>
        </p:nvSpPr>
        <p:spPr>
          <a:xfrm>
            <a:off x="533400" y="1198755"/>
            <a:ext cx="8229600" cy="4906963"/>
          </a:xfrm>
        </p:spPr>
        <p:txBody>
          <a:bodyPr>
            <a:normAutofit/>
          </a:bodyPr>
          <a:lstStyle/>
          <a:p>
            <a:endParaRPr lang="en-US" b="1" dirty="0"/>
          </a:p>
          <a:p>
            <a:endParaRPr lang="en-US" dirty="0"/>
          </a:p>
        </p:txBody>
      </p:sp>
      <p:sp>
        <p:nvSpPr>
          <p:cNvPr id="2" name="Rectangle 1"/>
          <p:cNvSpPr/>
          <p:nvPr/>
        </p:nvSpPr>
        <p:spPr>
          <a:xfrm>
            <a:off x="838200" y="1075328"/>
            <a:ext cx="2067832" cy="45719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cs typeface="Arial" panose="020B0604020202020204" pitchFamily="34" charset="0"/>
              </a:rPr>
              <a:t>JOIN PAGE</a:t>
            </a:r>
            <a:endParaRPr lang="en-US" b="1" dirty="0">
              <a:solidFill>
                <a:schemeClr val="bg1"/>
              </a:solidFill>
              <a:latin typeface="Arial Narrow" panose="020B0606020202030204" pitchFamily="34" charset="0"/>
              <a:cs typeface="Arial" panose="020B0604020202020204" pitchFamily="34" charset="0"/>
            </a:endParaRPr>
          </a:p>
        </p:txBody>
      </p:sp>
      <p:sp>
        <p:nvSpPr>
          <p:cNvPr id="11" name="Rectangle 10"/>
          <p:cNvSpPr/>
          <p:nvPr/>
        </p:nvSpPr>
        <p:spPr>
          <a:xfrm>
            <a:off x="3962400" y="1054823"/>
            <a:ext cx="2471185" cy="45079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cs typeface="Arial" panose="020B0604020202020204" pitchFamily="34" charset="0"/>
              </a:rPr>
              <a:t>MEMBER CENTER</a:t>
            </a:r>
            <a:endParaRPr lang="en-US" b="1" dirty="0">
              <a:solidFill>
                <a:schemeClr val="bg1"/>
              </a:solidFill>
              <a:latin typeface="Arial Narrow" panose="020B0606020202030204" pitchFamily="34" charset="0"/>
              <a:cs typeface="Arial" panose="020B0604020202020204" pitchFamily="34"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041991"/>
            <a:ext cx="2209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2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grpId="0" nodeType="withEffect">
                                  <p:stCondLst>
                                    <p:cond delay="100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nodeType="withEffect">
                                  <p:stCondLst>
                                    <p:cond delay="2000"/>
                                  </p:stCondLst>
                                  <p:childTnLst>
                                    <p:animEffect transition="out" filter="fade">
                                      <p:cBhvr>
                                        <p:cTn id="12" dur="500" tmFilter="0, 0; .2, .5; .8, .5; 1, 0"/>
                                        <p:tgtEl>
                                          <p:spTgt spid="1027"/>
                                        </p:tgtEl>
                                      </p:cBhvr>
                                    </p:animEffect>
                                    <p:animScale>
                                      <p:cBhvr>
                                        <p:cTn id="13"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t>MEMBERSHIP LEADS – Interest Options</a:t>
            </a:r>
          </a:p>
        </p:txBody>
      </p:sp>
      <p:sp>
        <p:nvSpPr>
          <p:cNvPr id="6" name="Content Placeholder 5"/>
          <p:cNvSpPr>
            <a:spLocks noGrp="1"/>
          </p:cNvSpPr>
          <p:nvPr>
            <p:ph idx="1"/>
          </p:nvPr>
        </p:nvSpPr>
        <p:spPr>
          <a:xfrm>
            <a:off x="5715000" y="1295400"/>
            <a:ext cx="3048000" cy="1676400"/>
          </a:xfrm>
        </p:spPr>
        <p:txBody>
          <a:bodyPr>
            <a:normAutofit/>
          </a:bodyPr>
          <a:lstStyle/>
          <a:p>
            <a:pPr marL="0" indent="0">
              <a:buNone/>
            </a:pPr>
            <a:r>
              <a:rPr lang="en-US" dirty="0"/>
              <a:t>O</a:t>
            </a:r>
            <a:r>
              <a:rPr lang="en-US" dirty="0" smtClean="0"/>
              <a:t>ptions direct inquiry to correct service provider (membership, programs, grants, scholarships)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5334000" cy="258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42" t="53007" b="17930"/>
          <a:stretch/>
        </p:blipFill>
        <p:spPr bwMode="auto">
          <a:xfrm>
            <a:off x="1191622" y="3100386"/>
            <a:ext cx="6204762" cy="935666"/>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653" y="3987431"/>
            <a:ext cx="6153150" cy="962025"/>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051" y="4829175"/>
            <a:ext cx="5991225" cy="962025"/>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799" y="5638800"/>
            <a:ext cx="6067425" cy="914400"/>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28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nodeType="withEffect">
                                  <p:stCondLst>
                                    <p:cond delay="50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100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500"/>
                                        <p:tgtEl>
                                          <p:spTgt spid="2053"/>
                                        </p:tgtEl>
                                      </p:cBhvr>
                                    </p:animEffect>
                                  </p:childTnLst>
                                </p:cTn>
                              </p:par>
                              <p:par>
                                <p:cTn id="14" presetID="10" presetClass="entr" presetSubtype="0" fill="hold" nodeType="withEffect">
                                  <p:stCondLst>
                                    <p:cond delay="150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t>Prospective Member INTEREST page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58380"/>
            <a:ext cx="3215901" cy="531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158973"/>
            <a:ext cx="3454354"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5997"/>
          <a:stretch/>
        </p:blipFill>
        <p:spPr bwMode="auto">
          <a:xfrm>
            <a:off x="196621" y="1158380"/>
            <a:ext cx="758726" cy="103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415" y="2171701"/>
            <a:ext cx="69000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874" y="4038600"/>
            <a:ext cx="721389" cy="1046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21" y="3162301"/>
            <a:ext cx="716196" cy="104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912" y="5085321"/>
            <a:ext cx="746380" cy="106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864415" y="1752600"/>
            <a:ext cx="206877" cy="4394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4415" y="3702985"/>
            <a:ext cx="206877" cy="4394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5878" y="2781299"/>
            <a:ext cx="454722" cy="342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15640" y="4677289"/>
            <a:ext cx="227360" cy="4281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724400" y="3951964"/>
            <a:ext cx="609600" cy="467636"/>
          </a:xfrm>
          <a:prstGeom prst="straightConnector1">
            <a:avLst/>
          </a:prstGeom>
          <a:ln w="28575">
            <a:solidFill>
              <a:schemeClr val="tx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grpSp>
        <p:nvGrpSpPr>
          <p:cNvPr id="27" name="Group 26"/>
          <p:cNvGrpSpPr/>
          <p:nvPr/>
        </p:nvGrpSpPr>
        <p:grpSpPr>
          <a:xfrm>
            <a:off x="3385389" y="4419600"/>
            <a:ext cx="1877727" cy="1600200"/>
            <a:chOff x="3122" y="18054"/>
            <a:chExt cx="1877727" cy="751090"/>
          </a:xfrm>
        </p:grpSpPr>
        <p:sp>
          <p:nvSpPr>
            <p:cNvPr id="28" name="Rectangle 27"/>
            <p:cNvSpPr/>
            <p:nvPr/>
          </p:nvSpPr>
          <p:spPr>
            <a:xfrm>
              <a:off x="3122" y="18054"/>
              <a:ext cx="1877727" cy="75109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9" name="Rectangle 28"/>
            <p:cNvSpPr/>
            <p:nvPr/>
          </p:nvSpPr>
          <p:spPr>
            <a:xfrm>
              <a:off x="3122" y="18054"/>
              <a:ext cx="1877727" cy="75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600" dirty="0">
                  <a:latin typeface="Georgia" panose="02040502050405020303" pitchFamily="18" charset="0"/>
                </a:rPr>
                <a:t>Generates program </a:t>
              </a:r>
              <a:r>
                <a:rPr lang="en-US" sz="1600" dirty="0" smtClean="0">
                  <a:latin typeface="Georgia" panose="02040502050405020303" pitchFamily="18" charset="0"/>
                </a:rPr>
                <a:t>participation/ alumni </a:t>
              </a:r>
              <a:r>
                <a:rPr lang="en-US" sz="1600" dirty="0">
                  <a:latin typeface="Georgia" panose="02040502050405020303" pitchFamily="18" charset="0"/>
                </a:rPr>
                <a:t>information </a:t>
              </a:r>
              <a:r>
                <a:rPr lang="en-US" sz="1600" dirty="0" smtClean="0">
                  <a:latin typeface="Georgia" panose="02040502050405020303" pitchFamily="18" charset="0"/>
                </a:rPr>
                <a:t>and </a:t>
              </a:r>
              <a:r>
                <a:rPr lang="en-US" sz="1600" dirty="0">
                  <a:latin typeface="Georgia" panose="02040502050405020303" pitchFamily="18" charset="0"/>
                </a:rPr>
                <a:t>PR campaign success</a:t>
              </a:r>
            </a:p>
          </p:txBody>
        </p:sp>
      </p:grpSp>
      <p:sp>
        <p:nvSpPr>
          <p:cNvPr id="12" name="Oval 11"/>
          <p:cNvSpPr/>
          <p:nvPr/>
        </p:nvSpPr>
        <p:spPr>
          <a:xfrm>
            <a:off x="5120901" y="3683493"/>
            <a:ext cx="1965699" cy="35510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2846673" y="2197198"/>
            <a:ext cx="1877727" cy="1600200"/>
            <a:chOff x="3122" y="18054"/>
            <a:chExt cx="1877727" cy="751090"/>
          </a:xfrm>
        </p:grpSpPr>
        <p:sp>
          <p:nvSpPr>
            <p:cNvPr id="33" name="Rectangle 32"/>
            <p:cNvSpPr/>
            <p:nvPr/>
          </p:nvSpPr>
          <p:spPr>
            <a:xfrm>
              <a:off x="3122" y="18054"/>
              <a:ext cx="1877727" cy="75109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4" name="Rectangle 33"/>
            <p:cNvSpPr/>
            <p:nvPr/>
          </p:nvSpPr>
          <p:spPr>
            <a:xfrm>
              <a:off x="3122" y="18054"/>
              <a:ext cx="1877727" cy="75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600" dirty="0" smtClean="0">
                  <a:latin typeface="Georgia" panose="02040502050405020303" pitchFamily="18" charset="0"/>
                </a:rPr>
                <a:t>We’ll learn more about people who are interested in Rotary – age, profession, gender and can tie it to goals</a:t>
              </a:r>
              <a:endParaRPr lang="en-US" sz="1600" dirty="0">
                <a:latin typeface="Georgia" panose="02040502050405020303" pitchFamily="18" charset="0"/>
              </a:endParaRPr>
            </a:p>
          </p:txBody>
        </p:sp>
      </p:grpSp>
      <p:cxnSp>
        <p:nvCxnSpPr>
          <p:cNvPr id="35" name="Straight Arrow Connector 34"/>
          <p:cNvCxnSpPr/>
          <p:nvPr/>
        </p:nvCxnSpPr>
        <p:spPr>
          <a:xfrm flipH="1">
            <a:off x="2209800" y="2313663"/>
            <a:ext cx="636873" cy="277137"/>
          </a:xfrm>
          <a:prstGeom prst="straightConnector1">
            <a:avLst/>
          </a:prstGeom>
          <a:ln w="28575">
            <a:solidFill>
              <a:schemeClr val="tx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2232296" y="3113222"/>
            <a:ext cx="636873" cy="277137"/>
          </a:xfrm>
          <a:prstGeom prst="straightConnector1">
            <a:avLst/>
          </a:prstGeom>
          <a:ln w="28575">
            <a:solidFill>
              <a:schemeClr val="tx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flipH="1">
            <a:off x="2362199" y="3645587"/>
            <a:ext cx="636873" cy="277137"/>
          </a:xfrm>
          <a:prstGeom prst="straightConnector1">
            <a:avLst/>
          </a:prstGeom>
          <a:ln w="28575">
            <a:solidFill>
              <a:schemeClr val="tx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5758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510"/>
          <a:stretch/>
        </p:blipFill>
        <p:spPr bwMode="auto">
          <a:xfrm>
            <a:off x="1125279" y="1139456"/>
            <a:ext cx="3391440" cy="505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a:bodyPr>
          <a:lstStyle/>
          <a:p>
            <a:r>
              <a:rPr lang="en-US" sz="2600" dirty="0" smtClean="0"/>
              <a:t>Relocation and Referral interest pages</a:t>
            </a:r>
            <a:endParaRPr lang="en-US" sz="26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3637967"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370173" y="2362200"/>
            <a:ext cx="2183760" cy="1752600"/>
            <a:chOff x="3122" y="18054"/>
            <a:chExt cx="1877727" cy="751090"/>
          </a:xfrm>
        </p:grpSpPr>
        <p:sp>
          <p:nvSpPr>
            <p:cNvPr id="8" name="Rectangle 7"/>
            <p:cNvSpPr/>
            <p:nvPr/>
          </p:nvSpPr>
          <p:spPr>
            <a:xfrm>
              <a:off x="3122" y="18054"/>
              <a:ext cx="1877727" cy="75109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9" name="Rectangle 8"/>
            <p:cNvSpPr/>
            <p:nvPr/>
          </p:nvSpPr>
          <p:spPr>
            <a:xfrm>
              <a:off x="3122" y="18054"/>
              <a:ext cx="1877727" cy="75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600" dirty="0" smtClean="0">
                  <a:latin typeface="Georgia" panose="02040502050405020303" pitchFamily="18" charset="0"/>
                </a:rPr>
                <a:t>Only Rotarians can use these forms.</a:t>
              </a:r>
            </a:p>
            <a:p>
              <a:pPr lvl="0" algn="ctr" defTabSz="800100">
                <a:lnSpc>
                  <a:spcPct val="90000"/>
                </a:lnSpc>
                <a:spcBef>
                  <a:spcPct val="0"/>
                </a:spcBef>
                <a:spcAft>
                  <a:spcPct val="35000"/>
                </a:spcAft>
              </a:pPr>
              <a:r>
                <a:rPr lang="en-US" sz="1600" dirty="0" smtClean="0">
                  <a:latin typeface="Georgia" panose="02040502050405020303" pitchFamily="18" charset="0"/>
                </a:rPr>
                <a:t>They no longer have to provide information we already have! </a:t>
              </a:r>
              <a:endParaRPr lang="en-US" sz="1600" dirty="0">
                <a:latin typeface="Georgia" panose="02040502050405020303" pitchFamily="18" charset="0"/>
              </a:endParaRPr>
            </a:p>
          </p:txBody>
        </p:sp>
      </p:grpSp>
    </p:spTree>
    <p:extLst>
      <p:ext uri="{BB962C8B-B14F-4D97-AF65-F5344CB8AC3E}">
        <p14:creationId xmlns:p14="http://schemas.microsoft.com/office/powerpoint/2010/main" val="340028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600" dirty="0" smtClean="0"/>
              <a:t>Manage Leads: District &amp; </a:t>
            </a:r>
            <a:r>
              <a:rPr lang="en-US" sz="2600" dirty="0" err="1" smtClean="0"/>
              <a:t>CluB</a:t>
            </a:r>
            <a:r>
              <a:rPr lang="en-US" sz="2600" dirty="0" smtClean="0"/>
              <a:t> Functionality</a:t>
            </a:r>
            <a:endParaRPr lang="en-US" sz="2600" dirty="0"/>
          </a:p>
        </p:txBody>
      </p:sp>
      <p:sp>
        <p:nvSpPr>
          <p:cNvPr id="9" name="TextBox 8"/>
          <p:cNvSpPr txBox="1"/>
          <p:nvPr/>
        </p:nvSpPr>
        <p:spPr>
          <a:xfrm>
            <a:off x="685800" y="1096975"/>
            <a:ext cx="5105400" cy="369332"/>
          </a:xfrm>
          <a:prstGeom prst="rect">
            <a:avLst/>
          </a:prstGeom>
          <a:solidFill>
            <a:schemeClr val="bg1"/>
          </a:solidFill>
        </p:spPr>
        <p:txBody>
          <a:bodyPr wrap="square" rtlCol="0">
            <a:spAutoFit/>
          </a:bodyPr>
          <a:lstStyle/>
          <a:p>
            <a:endParaRPr lang="en-US" dirty="0">
              <a:solidFill>
                <a:srgbClr val="FF0000"/>
              </a:solidFill>
            </a:endParaRPr>
          </a:p>
        </p:txBody>
      </p:sp>
      <p:sp>
        <p:nvSpPr>
          <p:cNvPr id="11" name="TextBox 10"/>
          <p:cNvSpPr txBox="1"/>
          <p:nvPr/>
        </p:nvSpPr>
        <p:spPr>
          <a:xfrm>
            <a:off x="482516" y="1219200"/>
            <a:ext cx="3991276" cy="369332"/>
          </a:xfrm>
          <a:prstGeom prst="rect">
            <a:avLst/>
          </a:prstGeom>
          <a:solidFill>
            <a:schemeClr val="bg1"/>
          </a:solidFill>
        </p:spPr>
        <p:txBody>
          <a:bodyPr wrap="square" rtlCol="0">
            <a:spAutoFit/>
          </a:bodyPr>
          <a:lstStyle/>
          <a:p>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72166"/>
            <a:ext cx="7276214" cy="518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3810000"/>
            <a:ext cx="70104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87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What do club and district leaders need to know?</a:t>
            </a:r>
            <a:endParaRPr lang="en-US" sz="2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305300"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4305300"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1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www.rotary.org/member-center </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473" b="2171"/>
          <a:stretch/>
        </p:blipFill>
        <p:spPr bwMode="auto">
          <a:xfrm>
            <a:off x="1641765" y="1066800"/>
            <a:ext cx="622490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630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458A8FEBD5F544AE4A7F6D7FF9EF59" ma:contentTypeVersion="1" ma:contentTypeDescription="Create a new document." ma:contentTypeScope="" ma:versionID="6972ef87f4b5c40894da07b8c1bbf514">
  <xsd:schema xmlns:xsd="http://www.w3.org/2001/XMLSchema" xmlns:p="http://schemas.microsoft.com/office/2006/metadata/properties" xmlns:ns2="ee27e6dc-cbbb-4d65-b7ef-2e91381e216c" targetNamespace="http://schemas.microsoft.com/office/2006/metadata/properties" ma:root="true" ma:fieldsID="5120cabb50c77858eeffe5b5371cce94" ns2:_="">
    <xsd:import namespace="ee27e6dc-cbbb-4d65-b7ef-2e91381e216c"/>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dms="http://schemas.microsoft.com/office/2006/documentManagement/types" targetNamespace="ee27e6dc-cbbb-4d65-b7ef-2e91381e216c" elementFormDefault="qualified">
    <xsd:import namespace="http://schemas.microsoft.com/office/2006/documentManagement/types"/>
    <xsd:element name="Document_x0020_Type" ma:index="8"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ocument_x0020_Type xmlns="ee27e6dc-cbbb-4d65-b7ef-2e91381e216c" xsi:nil="true"/>
  </documentManagement>
</p:properties>
</file>

<file path=customXml/itemProps1.xml><?xml version="1.0" encoding="utf-8"?>
<ds:datastoreItem xmlns:ds="http://schemas.openxmlformats.org/officeDocument/2006/customXml" ds:itemID="{052188C0-F18D-4206-8CAB-A3733E17A77B}">
  <ds:schemaRefs>
    <ds:schemaRef ds:uri="http://schemas.microsoft.com/sharepoint/v3/contenttype/forms"/>
  </ds:schemaRefs>
</ds:datastoreItem>
</file>

<file path=customXml/itemProps2.xml><?xml version="1.0" encoding="utf-8"?>
<ds:datastoreItem xmlns:ds="http://schemas.openxmlformats.org/officeDocument/2006/customXml" ds:itemID="{83EEC7D5-A7F8-41EA-8407-D85DED1B28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27e6dc-cbbb-4d65-b7ef-2e91381e216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13929</TotalTime>
  <Words>1478</Words>
  <Application>Microsoft Office PowerPoint</Application>
  <PresentationFormat>On-screen Show (4:3)</PresentationFormat>
  <Paragraphs>114</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Membership leads</vt:lpstr>
      <vt:lpstr>MEMBERSHIP LEADS</vt:lpstr>
      <vt:lpstr>MEMBERSHIP LEADS – EaSY ACCESS Via rotary.org</vt:lpstr>
      <vt:lpstr>MEMBERSHIP LEADS – Interest Options</vt:lpstr>
      <vt:lpstr>Prospective Member INTEREST page</vt:lpstr>
      <vt:lpstr>Relocation and Referral interest pages</vt:lpstr>
      <vt:lpstr>Manage Leads: District &amp; CluB Functionality</vt:lpstr>
      <vt:lpstr>What do club and district leaders need to know?</vt:lpstr>
      <vt:lpstr>www.rotary.org/member-center </vt:lpstr>
      <vt:lpstr>Resources for staff, Rotarians, Prospective members</vt:lpstr>
      <vt:lpstr>REGIONAL MEMBERSHIP OFFICER</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Presentation</dc:title>
  <dc:creator>Plocinik</dc:creator>
  <cp:lastModifiedBy>Julie Aubry</cp:lastModifiedBy>
  <cp:revision>192</cp:revision>
  <cp:lastPrinted>2015-10-28T16:28:36Z</cp:lastPrinted>
  <dcterms:created xsi:type="dcterms:W3CDTF">2014-11-20T20:47:23Z</dcterms:created>
  <dcterms:modified xsi:type="dcterms:W3CDTF">2015-11-13T14:19:32Z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0x010100DB458A8FEBD5F544AE4A7F6D7FF9EF59</vt:lpwstr>
  </property>
</Properties>
</file>