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3ADC292-89DD-D149-A791-F79589D3591E}">
          <p14:sldIdLst>
            <p14:sldId id="256"/>
            <p14:sldId id="257"/>
            <p14:sldId id="258"/>
            <p14:sldId id="259"/>
            <p14:sldId id="260"/>
          </p14:sldIdLst>
        </p14:section>
        <p14:section name="Untitled Section" id="{58C4AB25-ECD9-E94B-908A-06384DDD6D47}">
          <p14:sldIdLst>
            <p14:sldId id="261"/>
            <p14:sldId id="262"/>
            <p14:sldId id="263"/>
            <p14:sldId id="2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 autoAdjust="0"/>
    <p:restoredTop sz="94747" autoAdjust="0"/>
  </p:normalViewPr>
  <p:slideViewPr>
    <p:cSldViewPr snapToGrid="0" snapToObjects="1">
      <p:cViewPr varScale="1">
        <p:scale>
          <a:sx n="82" d="100"/>
          <a:sy n="82" d="100"/>
        </p:scale>
        <p:origin x="-180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29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77FE86-9967-BF4B-AE4E-F0E546D7BC24}" type="doc">
      <dgm:prSet loTypeId="urn:microsoft.com/office/officeart/2009/layout/CircleArrow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DB2F92-2097-564F-A488-DDF7F6949E24}">
      <dgm:prSet phldrT="[Text]"/>
      <dgm:spPr/>
      <dgm:t>
        <a:bodyPr/>
        <a:lstStyle/>
        <a:p>
          <a:r>
            <a:rPr lang="en-US" dirty="0" smtClean="0"/>
            <a:t>Recruiters</a:t>
          </a:r>
          <a:endParaRPr lang="en-US" dirty="0"/>
        </a:p>
      </dgm:t>
    </dgm:pt>
    <dgm:pt modelId="{7D1C212D-5FEA-B447-B450-33CECA3EC1C1}" type="parTrans" cxnId="{3234B644-381A-384A-9FBA-511436CFFABC}">
      <dgm:prSet/>
      <dgm:spPr/>
      <dgm:t>
        <a:bodyPr/>
        <a:lstStyle/>
        <a:p>
          <a:endParaRPr lang="en-US"/>
        </a:p>
      </dgm:t>
    </dgm:pt>
    <dgm:pt modelId="{8E46989C-4227-EA4F-9496-1DE7F34A5993}" type="sibTrans" cxnId="{3234B644-381A-384A-9FBA-511436CFFABC}">
      <dgm:prSet/>
      <dgm:spPr/>
      <dgm:t>
        <a:bodyPr/>
        <a:lstStyle/>
        <a:p>
          <a:endParaRPr lang="en-US"/>
        </a:p>
      </dgm:t>
    </dgm:pt>
    <dgm:pt modelId="{76AABF53-9941-7E4A-B733-589883A071C1}">
      <dgm:prSet phldrT="[Text]"/>
      <dgm:spPr/>
      <dgm:t>
        <a:bodyPr/>
        <a:lstStyle/>
        <a:p>
          <a:r>
            <a:rPr lang="en-US" dirty="0" smtClean="0"/>
            <a:t>Hosts</a:t>
          </a:r>
          <a:endParaRPr lang="en-US" dirty="0"/>
        </a:p>
      </dgm:t>
    </dgm:pt>
    <dgm:pt modelId="{5248F73F-1B48-7D49-A2BD-535A72C110BF}" type="parTrans" cxnId="{7327250D-7CF6-8741-AFE1-0D1079FCA4B0}">
      <dgm:prSet/>
      <dgm:spPr/>
      <dgm:t>
        <a:bodyPr/>
        <a:lstStyle/>
        <a:p>
          <a:endParaRPr lang="en-US"/>
        </a:p>
      </dgm:t>
    </dgm:pt>
    <dgm:pt modelId="{34267229-98F8-864C-878B-C37F24222828}" type="sibTrans" cxnId="{7327250D-7CF6-8741-AFE1-0D1079FCA4B0}">
      <dgm:prSet/>
      <dgm:spPr/>
      <dgm:t>
        <a:bodyPr/>
        <a:lstStyle/>
        <a:p>
          <a:endParaRPr lang="en-US"/>
        </a:p>
      </dgm:t>
    </dgm:pt>
    <dgm:pt modelId="{DB7992EC-EC68-5F4A-93EB-06153859F5ED}">
      <dgm:prSet phldrT="[Text]"/>
      <dgm:spPr/>
      <dgm:t>
        <a:bodyPr/>
        <a:lstStyle/>
        <a:p>
          <a:r>
            <a:rPr lang="en-US" dirty="0" smtClean="0"/>
            <a:t>Closers</a:t>
          </a:r>
          <a:endParaRPr lang="en-US" dirty="0"/>
        </a:p>
      </dgm:t>
    </dgm:pt>
    <dgm:pt modelId="{4069EFE0-894F-DB4E-9EA3-F37FE2D3969F}" type="parTrans" cxnId="{2D8FD791-1153-1044-B37C-E65466586F16}">
      <dgm:prSet/>
      <dgm:spPr/>
      <dgm:t>
        <a:bodyPr/>
        <a:lstStyle/>
        <a:p>
          <a:endParaRPr lang="en-US"/>
        </a:p>
      </dgm:t>
    </dgm:pt>
    <dgm:pt modelId="{3783C493-A89E-4649-A15D-EA1426835ED4}" type="sibTrans" cxnId="{2D8FD791-1153-1044-B37C-E65466586F16}">
      <dgm:prSet/>
      <dgm:spPr/>
      <dgm:t>
        <a:bodyPr/>
        <a:lstStyle/>
        <a:p>
          <a:endParaRPr lang="en-US"/>
        </a:p>
      </dgm:t>
    </dgm:pt>
    <dgm:pt modelId="{03806AB6-FBFC-2B43-AF7C-F7692E29F107}">
      <dgm:prSet/>
      <dgm:spPr/>
      <dgm:t>
        <a:bodyPr/>
        <a:lstStyle/>
        <a:p>
          <a:r>
            <a:rPr lang="en-US" dirty="0" smtClean="0"/>
            <a:t>Mentors</a:t>
          </a:r>
          <a:endParaRPr lang="en-US" dirty="0"/>
        </a:p>
      </dgm:t>
    </dgm:pt>
    <dgm:pt modelId="{D808336B-3EC8-8449-A6D6-5F7E173A5156}" type="parTrans" cxnId="{3F982523-7D24-304B-A4AA-01E5ED2C10A4}">
      <dgm:prSet/>
      <dgm:spPr/>
      <dgm:t>
        <a:bodyPr/>
        <a:lstStyle/>
        <a:p>
          <a:endParaRPr lang="en-US"/>
        </a:p>
      </dgm:t>
    </dgm:pt>
    <dgm:pt modelId="{0E6FA72D-6DEF-684A-916A-9AF340D1B90E}" type="sibTrans" cxnId="{3F982523-7D24-304B-A4AA-01E5ED2C10A4}">
      <dgm:prSet/>
      <dgm:spPr/>
      <dgm:t>
        <a:bodyPr/>
        <a:lstStyle/>
        <a:p>
          <a:endParaRPr lang="en-US"/>
        </a:p>
      </dgm:t>
    </dgm:pt>
    <dgm:pt modelId="{5CA7297A-3854-0B4C-AC55-9AA68CD7B720}" type="pres">
      <dgm:prSet presAssocID="{6E77FE86-9967-BF4B-AE4E-F0E546D7BC24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D2D5C61E-4A1B-CF4B-8099-3F0B9580F364}" type="pres">
      <dgm:prSet presAssocID="{15DB2F92-2097-564F-A488-DDF7F6949E24}" presName="Accent1" presStyleCnt="0"/>
      <dgm:spPr/>
    </dgm:pt>
    <dgm:pt modelId="{3370ACC7-FEF2-3B41-BF82-90CE441DEBA8}" type="pres">
      <dgm:prSet presAssocID="{15DB2F92-2097-564F-A488-DDF7F6949E24}" presName="Accent" presStyleLbl="node1" presStyleIdx="0" presStyleCnt="4"/>
      <dgm:spPr/>
    </dgm:pt>
    <dgm:pt modelId="{5DCCCD58-B719-D54A-AF00-A90ECC4257EC}" type="pres">
      <dgm:prSet presAssocID="{15DB2F92-2097-564F-A488-DDF7F6949E24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</dgm:pt>
    <dgm:pt modelId="{27B3B139-78AA-E44C-86B4-1EF3124025DC}" type="pres">
      <dgm:prSet presAssocID="{76AABF53-9941-7E4A-B733-589883A071C1}" presName="Accent2" presStyleCnt="0"/>
      <dgm:spPr/>
    </dgm:pt>
    <dgm:pt modelId="{5B2CEF3F-9E4D-8046-90C9-68DC6DAD9432}" type="pres">
      <dgm:prSet presAssocID="{76AABF53-9941-7E4A-B733-589883A071C1}" presName="Accent" presStyleLbl="node1" presStyleIdx="1" presStyleCnt="4"/>
      <dgm:spPr/>
    </dgm:pt>
    <dgm:pt modelId="{2F10FA4A-BD71-AC40-A298-85F32C92A802}" type="pres">
      <dgm:prSet presAssocID="{76AABF53-9941-7E4A-B733-589883A071C1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B460F9-02F2-064D-ADDC-35628AB7E18C}" type="pres">
      <dgm:prSet presAssocID="{DB7992EC-EC68-5F4A-93EB-06153859F5ED}" presName="Accent3" presStyleCnt="0"/>
      <dgm:spPr/>
    </dgm:pt>
    <dgm:pt modelId="{DCF567CB-DF73-614B-B691-E3B343113A81}" type="pres">
      <dgm:prSet presAssocID="{DB7992EC-EC68-5F4A-93EB-06153859F5ED}" presName="Accent" presStyleLbl="node1" presStyleIdx="2" presStyleCnt="4"/>
      <dgm:spPr/>
    </dgm:pt>
    <dgm:pt modelId="{A59E6B76-1032-954F-8660-B63023761BF5}" type="pres">
      <dgm:prSet presAssocID="{DB7992EC-EC68-5F4A-93EB-06153859F5ED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42F7EA-0495-3245-9B5D-CBA89E15F088}" type="pres">
      <dgm:prSet presAssocID="{03806AB6-FBFC-2B43-AF7C-F7692E29F107}" presName="Accent4" presStyleCnt="0"/>
      <dgm:spPr/>
    </dgm:pt>
    <dgm:pt modelId="{196CCD69-E36D-9544-9458-BD796934332F}" type="pres">
      <dgm:prSet presAssocID="{03806AB6-FBFC-2B43-AF7C-F7692E29F107}" presName="Accent" presStyleLbl="node1" presStyleIdx="3" presStyleCnt="4"/>
      <dgm:spPr/>
    </dgm:pt>
    <dgm:pt modelId="{67286A75-3E91-9A4C-B840-0BBF4CFEE690}" type="pres">
      <dgm:prSet presAssocID="{03806AB6-FBFC-2B43-AF7C-F7692E29F107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8FD791-1153-1044-B37C-E65466586F16}" srcId="{6E77FE86-9967-BF4B-AE4E-F0E546D7BC24}" destId="{DB7992EC-EC68-5F4A-93EB-06153859F5ED}" srcOrd="2" destOrd="0" parTransId="{4069EFE0-894F-DB4E-9EA3-F37FE2D3969F}" sibTransId="{3783C493-A89E-4649-A15D-EA1426835ED4}"/>
    <dgm:cxn modelId="{01F1A24D-1034-1343-8591-7571E8A3B9EC}" type="presOf" srcId="{15DB2F92-2097-564F-A488-DDF7F6949E24}" destId="{5DCCCD58-B719-D54A-AF00-A90ECC4257EC}" srcOrd="0" destOrd="0" presId="urn:microsoft.com/office/officeart/2009/layout/CircleArrowProcess"/>
    <dgm:cxn modelId="{7A2DFFD2-A01B-594F-AC09-3E072F96D249}" type="presOf" srcId="{DB7992EC-EC68-5F4A-93EB-06153859F5ED}" destId="{A59E6B76-1032-954F-8660-B63023761BF5}" srcOrd="0" destOrd="0" presId="urn:microsoft.com/office/officeart/2009/layout/CircleArrowProcess"/>
    <dgm:cxn modelId="{3F982523-7D24-304B-A4AA-01E5ED2C10A4}" srcId="{6E77FE86-9967-BF4B-AE4E-F0E546D7BC24}" destId="{03806AB6-FBFC-2B43-AF7C-F7692E29F107}" srcOrd="3" destOrd="0" parTransId="{D808336B-3EC8-8449-A6D6-5F7E173A5156}" sibTransId="{0E6FA72D-6DEF-684A-916A-9AF340D1B90E}"/>
    <dgm:cxn modelId="{E718BF0B-F333-3244-9EDA-9CF4519513C5}" type="presOf" srcId="{6E77FE86-9967-BF4B-AE4E-F0E546D7BC24}" destId="{5CA7297A-3854-0B4C-AC55-9AA68CD7B720}" srcOrd="0" destOrd="0" presId="urn:microsoft.com/office/officeart/2009/layout/CircleArrowProcess"/>
    <dgm:cxn modelId="{3234B644-381A-384A-9FBA-511436CFFABC}" srcId="{6E77FE86-9967-BF4B-AE4E-F0E546D7BC24}" destId="{15DB2F92-2097-564F-A488-DDF7F6949E24}" srcOrd="0" destOrd="0" parTransId="{7D1C212D-5FEA-B447-B450-33CECA3EC1C1}" sibTransId="{8E46989C-4227-EA4F-9496-1DE7F34A5993}"/>
    <dgm:cxn modelId="{7327250D-7CF6-8741-AFE1-0D1079FCA4B0}" srcId="{6E77FE86-9967-BF4B-AE4E-F0E546D7BC24}" destId="{76AABF53-9941-7E4A-B733-589883A071C1}" srcOrd="1" destOrd="0" parTransId="{5248F73F-1B48-7D49-A2BD-535A72C110BF}" sibTransId="{34267229-98F8-864C-878B-C37F24222828}"/>
    <dgm:cxn modelId="{52B26C71-EAD9-1C41-A0A9-4BFF6055723F}" type="presOf" srcId="{03806AB6-FBFC-2B43-AF7C-F7692E29F107}" destId="{67286A75-3E91-9A4C-B840-0BBF4CFEE690}" srcOrd="0" destOrd="0" presId="urn:microsoft.com/office/officeart/2009/layout/CircleArrowProcess"/>
    <dgm:cxn modelId="{54520FF4-DE9A-2A4C-BC5D-D4C9F14EF1EB}" type="presOf" srcId="{76AABF53-9941-7E4A-B733-589883A071C1}" destId="{2F10FA4A-BD71-AC40-A298-85F32C92A802}" srcOrd="0" destOrd="0" presId="urn:microsoft.com/office/officeart/2009/layout/CircleArrowProcess"/>
    <dgm:cxn modelId="{7F9027D7-A381-1244-B73E-9A9869C19E0B}" type="presParOf" srcId="{5CA7297A-3854-0B4C-AC55-9AA68CD7B720}" destId="{D2D5C61E-4A1B-CF4B-8099-3F0B9580F364}" srcOrd="0" destOrd="0" presId="urn:microsoft.com/office/officeart/2009/layout/CircleArrowProcess"/>
    <dgm:cxn modelId="{6380AA06-6831-1646-8F8E-5760549918F7}" type="presParOf" srcId="{D2D5C61E-4A1B-CF4B-8099-3F0B9580F364}" destId="{3370ACC7-FEF2-3B41-BF82-90CE441DEBA8}" srcOrd="0" destOrd="0" presId="urn:microsoft.com/office/officeart/2009/layout/CircleArrowProcess"/>
    <dgm:cxn modelId="{1D1A0E34-DA64-5C43-864D-FD587D9EF436}" type="presParOf" srcId="{5CA7297A-3854-0B4C-AC55-9AA68CD7B720}" destId="{5DCCCD58-B719-D54A-AF00-A90ECC4257EC}" srcOrd="1" destOrd="0" presId="urn:microsoft.com/office/officeart/2009/layout/CircleArrowProcess"/>
    <dgm:cxn modelId="{73A9AF18-1611-1441-9CE1-C409591BD42F}" type="presParOf" srcId="{5CA7297A-3854-0B4C-AC55-9AA68CD7B720}" destId="{27B3B139-78AA-E44C-86B4-1EF3124025DC}" srcOrd="2" destOrd="0" presId="urn:microsoft.com/office/officeart/2009/layout/CircleArrowProcess"/>
    <dgm:cxn modelId="{BCBC0E84-BE2E-4E4F-B91B-F9C1CD5044AF}" type="presParOf" srcId="{27B3B139-78AA-E44C-86B4-1EF3124025DC}" destId="{5B2CEF3F-9E4D-8046-90C9-68DC6DAD9432}" srcOrd="0" destOrd="0" presId="urn:microsoft.com/office/officeart/2009/layout/CircleArrowProcess"/>
    <dgm:cxn modelId="{C2AD73C1-05EF-5749-A141-768F86F11AB2}" type="presParOf" srcId="{5CA7297A-3854-0B4C-AC55-9AA68CD7B720}" destId="{2F10FA4A-BD71-AC40-A298-85F32C92A802}" srcOrd="3" destOrd="0" presId="urn:microsoft.com/office/officeart/2009/layout/CircleArrowProcess"/>
    <dgm:cxn modelId="{659A4BD7-8990-AD47-B9A4-D7AB1CBF83FF}" type="presParOf" srcId="{5CA7297A-3854-0B4C-AC55-9AA68CD7B720}" destId="{CFB460F9-02F2-064D-ADDC-35628AB7E18C}" srcOrd="4" destOrd="0" presId="urn:microsoft.com/office/officeart/2009/layout/CircleArrowProcess"/>
    <dgm:cxn modelId="{4DEC1BBC-E202-7241-A2C1-F47D9BA0A667}" type="presParOf" srcId="{CFB460F9-02F2-064D-ADDC-35628AB7E18C}" destId="{DCF567CB-DF73-614B-B691-E3B343113A81}" srcOrd="0" destOrd="0" presId="urn:microsoft.com/office/officeart/2009/layout/CircleArrowProcess"/>
    <dgm:cxn modelId="{3BF23B3A-6C96-2449-A7ED-509D0241F972}" type="presParOf" srcId="{5CA7297A-3854-0B4C-AC55-9AA68CD7B720}" destId="{A59E6B76-1032-954F-8660-B63023761BF5}" srcOrd="5" destOrd="0" presId="urn:microsoft.com/office/officeart/2009/layout/CircleArrowProcess"/>
    <dgm:cxn modelId="{46699638-8F86-5348-A0F2-1431233C4D7B}" type="presParOf" srcId="{5CA7297A-3854-0B4C-AC55-9AA68CD7B720}" destId="{E042F7EA-0495-3245-9B5D-CBA89E15F088}" srcOrd="6" destOrd="0" presId="urn:microsoft.com/office/officeart/2009/layout/CircleArrowProcess"/>
    <dgm:cxn modelId="{94348C2A-3844-F145-B2F7-47FB987C015A}" type="presParOf" srcId="{E042F7EA-0495-3245-9B5D-CBA89E15F088}" destId="{196CCD69-E36D-9544-9458-BD796934332F}" srcOrd="0" destOrd="0" presId="urn:microsoft.com/office/officeart/2009/layout/CircleArrowProcess"/>
    <dgm:cxn modelId="{2530C460-05C0-F842-A4CF-4626B0476613}" type="presParOf" srcId="{5CA7297A-3854-0B4C-AC55-9AA68CD7B720}" destId="{67286A75-3E91-9A4C-B840-0BBF4CFEE690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70ACC7-FEF2-3B41-BF82-90CE441DEBA8}">
      <dsp:nvSpPr>
        <dsp:cNvPr id="0" name=""/>
        <dsp:cNvSpPr/>
      </dsp:nvSpPr>
      <dsp:spPr>
        <a:xfrm>
          <a:off x="4585134" y="0"/>
          <a:ext cx="1554264" cy="1554422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CCCD58-B719-D54A-AF00-A90ECC4257EC}">
      <dsp:nvSpPr>
        <dsp:cNvPr id="0" name=""/>
        <dsp:cNvSpPr/>
      </dsp:nvSpPr>
      <dsp:spPr>
        <a:xfrm>
          <a:off x="4928291" y="562658"/>
          <a:ext cx="867367" cy="433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Recruiters</a:t>
          </a:r>
          <a:endParaRPr lang="en-US" sz="1400" kern="1200" dirty="0"/>
        </a:p>
      </dsp:txBody>
      <dsp:txXfrm>
        <a:off x="4928291" y="562658"/>
        <a:ext cx="867367" cy="433638"/>
      </dsp:txXfrm>
    </dsp:sp>
    <dsp:sp modelId="{5B2CEF3F-9E4D-8046-90C9-68DC6DAD9432}">
      <dsp:nvSpPr>
        <dsp:cNvPr id="0" name=""/>
        <dsp:cNvSpPr/>
      </dsp:nvSpPr>
      <dsp:spPr>
        <a:xfrm>
          <a:off x="4153345" y="893246"/>
          <a:ext cx="1554264" cy="155442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10FA4A-BD71-AC40-A298-85F32C92A802}">
      <dsp:nvSpPr>
        <dsp:cNvPr id="0" name=""/>
        <dsp:cNvSpPr/>
      </dsp:nvSpPr>
      <dsp:spPr>
        <a:xfrm>
          <a:off x="4494753" y="1457554"/>
          <a:ext cx="867367" cy="433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Hosts</a:t>
          </a:r>
          <a:endParaRPr lang="en-US" sz="1400" kern="1200" dirty="0"/>
        </a:p>
      </dsp:txBody>
      <dsp:txXfrm>
        <a:off x="4494753" y="1457554"/>
        <a:ext cx="867367" cy="433638"/>
      </dsp:txXfrm>
    </dsp:sp>
    <dsp:sp modelId="{DCF567CB-DF73-614B-B691-E3B343113A81}">
      <dsp:nvSpPr>
        <dsp:cNvPr id="0" name=""/>
        <dsp:cNvSpPr/>
      </dsp:nvSpPr>
      <dsp:spPr>
        <a:xfrm>
          <a:off x="4585134" y="1789791"/>
          <a:ext cx="1554264" cy="1554422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9E6B76-1032-954F-8660-B63023761BF5}">
      <dsp:nvSpPr>
        <dsp:cNvPr id="0" name=""/>
        <dsp:cNvSpPr/>
      </dsp:nvSpPr>
      <dsp:spPr>
        <a:xfrm>
          <a:off x="4928291" y="2352449"/>
          <a:ext cx="867367" cy="433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Closers</a:t>
          </a:r>
          <a:endParaRPr lang="en-US" sz="1400" kern="1200" dirty="0"/>
        </a:p>
      </dsp:txBody>
      <dsp:txXfrm>
        <a:off x="4928291" y="2352449"/>
        <a:ext cx="867367" cy="433638"/>
      </dsp:txXfrm>
    </dsp:sp>
    <dsp:sp modelId="{196CCD69-E36D-9544-9458-BD796934332F}">
      <dsp:nvSpPr>
        <dsp:cNvPr id="0" name=""/>
        <dsp:cNvSpPr/>
      </dsp:nvSpPr>
      <dsp:spPr>
        <a:xfrm>
          <a:off x="4264135" y="2786088"/>
          <a:ext cx="1335308" cy="1335954"/>
        </a:xfrm>
        <a:prstGeom prst="blockArc">
          <a:avLst>
            <a:gd name="adj1" fmla="val 0"/>
            <a:gd name="adj2" fmla="val 18900000"/>
            <a:gd name="adj3" fmla="val 127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286A75-3E91-9A4C-B840-0BBF4CFEE690}">
      <dsp:nvSpPr>
        <dsp:cNvPr id="0" name=""/>
        <dsp:cNvSpPr/>
      </dsp:nvSpPr>
      <dsp:spPr>
        <a:xfrm>
          <a:off x="4494753" y="3247345"/>
          <a:ext cx="867367" cy="433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Mentors</a:t>
          </a:r>
          <a:endParaRPr lang="en-US" sz="1400" kern="1200" dirty="0"/>
        </a:p>
      </dsp:txBody>
      <dsp:txXfrm>
        <a:off x="4494753" y="3247345"/>
        <a:ext cx="867367" cy="4336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11/8/15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11/8/15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11/8/15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11/8/15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11/8/15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11/8/15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11/8/15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11/8/15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11/8/15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11/8/15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11/8/15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11/8/15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140825E-4A15-4D39-8176-1F07E904CB30}" type="datetimeFigureOut">
              <a:rPr lang="en-US" smtClean="0"/>
              <a:t>11/8/15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005386"/>
            <a:ext cx="8056563" cy="1169807"/>
          </a:xfrm>
        </p:spPr>
        <p:txBody>
          <a:bodyPr/>
          <a:lstStyle/>
          <a:p>
            <a:pPr algn="r"/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Presidential Membership Summit      </a:t>
            </a:r>
            <a:b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 Zone 21b/27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549275" y="4060905"/>
            <a:ext cx="8056563" cy="1175287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en-US" sz="2400" dirty="0" smtClean="0">
                <a:solidFill>
                  <a:srgbClr val="062C43"/>
                </a:solidFill>
              </a:rPr>
              <a:t>Membership Growth and Retention</a:t>
            </a:r>
          </a:p>
          <a:p>
            <a:endParaRPr lang="en-US" sz="2000" dirty="0">
              <a:solidFill>
                <a:srgbClr val="FFFF00"/>
              </a:solidFill>
            </a:endParaRPr>
          </a:p>
          <a:p>
            <a:pPr algn="r"/>
            <a:r>
              <a:rPr lang="en-US" sz="2400" dirty="0" smtClean="0">
                <a:solidFill>
                  <a:srgbClr val="062C43"/>
                </a:solidFill>
              </a:rPr>
              <a:t>PDG Lisa Faith Massey</a:t>
            </a:r>
          </a:p>
          <a:p>
            <a:pPr algn="r"/>
            <a:r>
              <a:rPr lang="en-US" sz="2400" dirty="0" smtClean="0">
                <a:solidFill>
                  <a:srgbClr val="062C43"/>
                </a:solidFill>
              </a:rPr>
              <a:t>District 5890</a:t>
            </a:r>
            <a:endParaRPr lang="en-US" sz="2400" dirty="0">
              <a:solidFill>
                <a:srgbClr val="062C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46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584903"/>
            <a:ext cx="7583487" cy="1721289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/>
            </a:r>
            <a:br>
              <a:rPr lang="en-US" sz="2800" dirty="0" smtClean="0">
                <a:solidFill>
                  <a:srgbClr val="FFFF00"/>
                </a:solidFill>
              </a:rPr>
            </a:br>
            <a:r>
              <a:rPr lang="en-US" sz="2800" dirty="0">
                <a:solidFill>
                  <a:srgbClr val="FFFF00"/>
                </a:solidFill>
              </a:rPr>
              <a:t/>
            </a:r>
            <a:br>
              <a:rPr lang="en-US" sz="2800" dirty="0">
                <a:solidFill>
                  <a:srgbClr val="FFFF00"/>
                </a:solidFill>
              </a:rPr>
            </a:br>
            <a:r>
              <a:rPr lang="en-US" sz="3600" b="1" dirty="0" smtClean="0">
                <a:solidFill>
                  <a:srgbClr val="062C43"/>
                </a:solidFill>
              </a:rPr>
              <a:t>Membership </a:t>
            </a:r>
            <a:br>
              <a:rPr lang="en-US" sz="3600" b="1" dirty="0" smtClean="0">
                <a:solidFill>
                  <a:srgbClr val="062C43"/>
                </a:solidFill>
              </a:rPr>
            </a:br>
            <a:r>
              <a:rPr lang="en-US" sz="3600" b="1" dirty="0" smtClean="0">
                <a:solidFill>
                  <a:srgbClr val="062C43"/>
                </a:solidFill>
              </a:rPr>
              <a:t>Growth </a:t>
            </a:r>
            <a:r>
              <a:rPr lang="en-US" sz="3600" b="1" dirty="0">
                <a:solidFill>
                  <a:srgbClr val="062C43"/>
                </a:solidFill>
              </a:rPr>
              <a:t>and Retention</a:t>
            </a:r>
            <a:r>
              <a:rPr lang="en-US" sz="4000" dirty="0">
                <a:solidFill>
                  <a:srgbClr val="FFFF00"/>
                </a:solidFill>
              </a:rPr>
              <a:t/>
            </a:r>
            <a:br>
              <a:rPr lang="en-US" sz="4000" dirty="0">
                <a:solidFill>
                  <a:srgbClr val="FFFF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200" dirty="0" smtClean="0">
              <a:solidFill>
                <a:srgbClr val="062C43"/>
              </a:solidFill>
            </a:endParaRPr>
          </a:p>
          <a:p>
            <a:pPr marL="0" indent="0">
              <a:buNone/>
            </a:pPr>
            <a:r>
              <a:rPr lang="en-US" sz="3200" b="1" dirty="0" smtClean="0">
                <a:solidFill>
                  <a:srgbClr val="062C43"/>
                </a:solidFill>
              </a:rPr>
              <a:t>Brief overview of membership growth 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rgbClr val="062C43"/>
                </a:solidFill>
              </a:rPr>
              <a:t>Membership Retention </a:t>
            </a:r>
          </a:p>
          <a:p>
            <a:pPr marL="0" indent="0">
              <a:buNone/>
            </a:pPr>
            <a:endParaRPr lang="en-US" sz="3200" b="1" dirty="0">
              <a:solidFill>
                <a:srgbClr val="062C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401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62C43"/>
                </a:solidFill>
              </a:rPr>
              <a:t>Membership Growth</a:t>
            </a:r>
            <a:endParaRPr lang="en-US" b="1" dirty="0">
              <a:solidFill>
                <a:srgbClr val="062C4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725" y="1554174"/>
            <a:ext cx="8337791" cy="44835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62C43"/>
                </a:solidFill>
              </a:rPr>
              <a:t>Young Professionals, Women, Retirees, &amp; Rotary Alumni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62C43"/>
                </a:solidFill>
              </a:rPr>
              <a:t>Why are they joining?</a:t>
            </a:r>
          </a:p>
          <a:p>
            <a:pPr marL="349250" lvl="1" indent="0">
              <a:buNone/>
            </a:pPr>
            <a:r>
              <a:rPr lang="en-US" b="1" dirty="0" smtClean="0">
                <a:solidFill>
                  <a:srgbClr val="062C43"/>
                </a:solidFill>
              </a:rPr>
              <a:t>Service Opportunities</a:t>
            </a:r>
          </a:p>
          <a:p>
            <a:pPr marL="349250" lvl="1" indent="0">
              <a:buNone/>
            </a:pPr>
            <a:r>
              <a:rPr lang="en-US" b="1" dirty="0" smtClean="0">
                <a:solidFill>
                  <a:srgbClr val="062C43"/>
                </a:solidFill>
              </a:rPr>
              <a:t>Fellowship</a:t>
            </a:r>
          </a:p>
          <a:p>
            <a:pPr marL="349250" lvl="1" indent="0">
              <a:buNone/>
            </a:pPr>
            <a:r>
              <a:rPr lang="en-US" b="1" dirty="0" smtClean="0">
                <a:solidFill>
                  <a:srgbClr val="062C43"/>
                </a:solidFill>
              </a:rPr>
              <a:t>Networking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62C43"/>
                </a:solidFill>
              </a:rPr>
              <a:t>Successful growth results from setting a goal while having an organized plan to achieve that goal 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62C43"/>
                </a:solidFill>
              </a:rPr>
              <a:t>Improved retention is the result of a strong membership plan </a:t>
            </a:r>
            <a:endParaRPr lang="en-US" b="1" dirty="0">
              <a:solidFill>
                <a:srgbClr val="062C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234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911828"/>
          </a:xfrm>
        </p:spPr>
        <p:txBody>
          <a:bodyPr/>
          <a:lstStyle/>
          <a:p>
            <a:r>
              <a:rPr lang="en-US" sz="4400" b="1" dirty="0" smtClean="0">
                <a:solidFill>
                  <a:srgbClr val="062C43"/>
                </a:solidFill>
              </a:rPr>
              <a:t>Membership Retention</a:t>
            </a:r>
            <a:endParaRPr lang="en-US" sz="4400" b="1" dirty="0">
              <a:solidFill>
                <a:srgbClr val="062C43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49273" y="1019404"/>
            <a:ext cx="7888771" cy="1184707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62C43"/>
                </a:solidFill>
              </a:rPr>
              <a:t>Retention = Vibrancy</a:t>
            </a:r>
          </a:p>
          <a:p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49274" y="1888405"/>
            <a:ext cx="3840480" cy="40551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062C43"/>
                </a:solidFill>
              </a:rPr>
              <a:t>The Vibrant Club</a:t>
            </a:r>
          </a:p>
          <a:p>
            <a:pPr marL="349250" lvl="1" indent="0">
              <a:buNone/>
            </a:pPr>
            <a:r>
              <a:rPr lang="en-US" sz="2800" b="1" dirty="0" smtClean="0">
                <a:solidFill>
                  <a:srgbClr val="062C43"/>
                </a:solidFill>
              </a:rPr>
              <a:t>Service</a:t>
            </a:r>
          </a:p>
          <a:p>
            <a:pPr marL="349250" lvl="1" indent="0">
              <a:buNone/>
            </a:pPr>
            <a:r>
              <a:rPr lang="en-US" sz="2800" b="1" dirty="0" smtClean="0">
                <a:solidFill>
                  <a:srgbClr val="062C43"/>
                </a:solidFill>
              </a:rPr>
              <a:t>Fellowship </a:t>
            </a:r>
          </a:p>
          <a:p>
            <a:pPr marL="349250" lvl="1" indent="0">
              <a:buNone/>
            </a:pPr>
            <a:r>
              <a:rPr lang="en-US" sz="2800" b="1" dirty="0" smtClean="0">
                <a:solidFill>
                  <a:srgbClr val="062C43"/>
                </a:solidFill>
              </a:rPr>
              <a:t>Fun </a:t>
            </a:r>
          </a:p>
          <a:p>
            <a:pPr marL="349250" lvl="1" indent="0">
              <a:buNone/>
            </a:pPr>
            <a:r>
              <a:rPr lang="en-US" sz="2800" b="1" dirty="0" smtClean="0">
                <a:solidFill>
                  <a:srgbClr val="062C43"/>
                </a:solidFill>
              </a:rPr>
              <a:t>Flexible </a:t>
            </a:r>
          </a:p>
          <a:p>
            <a:pPr marL="349250" lvl="1" indent="0">
              <a:buNone/>
            </a:pPr>
            <a:r>
              <a:rPr lang="en-US" sz="2800" b="1" dirty="0" smtClean="0">
                <a:solidFill>
                  <a:srgbClr val="062C43"/>
                </a:solidFill>
              </a:rPr>
              <a:t>Innovative</a:t>
            </a:r>
          </a:p>
          <a:p>
            <a:pPr marL="349250" lvl="1" indent="0">
              <a:buNone/>
            </a:pPr>
            <a:r>
              <a:rPr lang="en-US" sz="2800" b="1" dirty="0" smtClean="0">
                <a:solidFill>
                  <a:srgbClr val="062C43"/>
                </a:solidFill>
              </a:rPr>
              <a:t>Relevant</a:t>
            </a:r>
          </a:p>
          <a:p>
            <a:pPr marL="349250" lvl="1" indent="0">
              <a:buNone/>
            </a:pPr>
            <a:endParaRPr lang="en-US" b="1" dirty="0">
              <a:solidFill>
                <a:srgbClr val="062C43"/>
              </a:solidFill>
            </a:endParaRPr>
          </a:p>
          <a:p>
            <a:pPr marL="349250" lvl="1" indent="0">
              <a:buNone/>
            </a:pPr>
            <a:endParaRPr lang="en-US" b="1" dirty="0">
              <a:solidFill>
                <a:srgbClr val="062C43"/>
              </a:solidFill>
            </a:endParaRPr>
          </a:p>
          <a:p>
            <a:pPr marL="349250" lvl="1" indent="0">
              <a:buNone/>
            </a:pPr>
            <a:endParaRPr lang="en-US" b="1" dirty="0" smtClean="0">
              <a:solidFill>
                <a:srgbClr val="062C43"/>
              </a:solidFill>
            </a:endParaRPr>
          </a:p>
          <a:p>
            <a:pPr marL="349250" lvl="1" indent="0">
              <a:buNone/>
            </a:pPr>
            <a:endParaRPr lang="en-US" b="1" dirty="0" smtClean="0">
              <a:solidFill>
                <a:srgbClr val="062C43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751070" y="1444533"/>
            <a:ext cx="3840480" cy="759578"/>
          </a:xfrm>
        </p:spPr>
        <p:txBody>
          <a:bodyPr/>
          <a:lstStyle/>
          <a:p>
            <a:endParaRPr lang="en-US" b="1" dirty="0">
              <a:solidFill>
                <a:srgbClr val="062C43"/>
              </a:solidFill>
            </a:endParaRP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751070" y="1888406"/>
            <a:ext cx="3840480" cy="4055195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5100" b="1" dirty="0" smtClean="0">
                <a:solidFill>
                  <a:srgbClr val="062C43"/>
                </a:solidFill>
              </a:rPr>
              <a:t>The Vibrant District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4500" b="1" dirty="0" smtClean="0">
                <a:solidFill>
                  <a:srgbClr val="062C43"/>
                </a:solidFill>
              </a:rPr>
              <a:t>   </a:t>
            </a:r>
            <a:r>
              <a:rPr lang="en-US" sz="5100" b="1" dirty="0" smtClean="0">
                <a:solidFill>
                  <a:srgbClr val="062C43"/>
                </a:solidFill>
              </a:rPr>
              <a:t>Leadership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5100" b="1" dirty="0">
                <a:solidFill>
                  <a:srgbClr val="062C43"/>
                </a:solidFill>
              </a:rPr>
              <a:t> </a:t>
            </a:r>
            <a:r>
              <a:rPr lang="en-US" sz="5100" b="1" dirty="0" smtClean="0">
                <a:solidFill>
                  <a:srgbClr val="062C43"/>
                </a:solidFill>
              </a:rPr>
              <a:t>  Fellowship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4500" b="1" dirty="0">
                <a:solidFill>
                  <a:srgbClr val="062C43"/>
                </a:solidFill>
              </a:rPr>
              <a:t> </a:t>
            </a:r>
            <a:r>
              <a:rPr lang="en-US" sz="4500" b="1" dirty="0" smtClean="0">
                <a:solidFill>
                  <a:srgbClr val="062C43"/>
                </a:solidFill>
              </a:rPr>
              <a:t>  </a:t>
            </a:r>
            <a:r>
              <a:rPr lang="en-US" sz="5100" b="1" dirty="0" smtClean="0">
                <a:solidFill>
                  <a:srgbClr val="062C43"/>
                </a:solidFill>
              </a:rPr>
              <a:t>Active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5100" b="1" dirty="0">
                <a:solidFill>
                  <a:srgbClr val="062C43"/>
                </a:solidFill>
              </a:rPr>
              <a:t> </a:t>
            </a:r>
            <a:r>
              <a:rPr lang="en-US" sz="5100" b="1" dirty="0" smtClean="0">
                <a:solidFill>
                  <a:srgbClr val="062C43"/>
                </a:solidFill>
              </a:rPr>
              <a:t>  Innovative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5100" b="1" dirty="0">
                <a:solidFill>
                  <a:srgbClr val="062C43"/>
                </a:solidFill>
              </a:rPr>
              <a:t> </a:t>
            </a:r>
            <a:r>
              <a:rPr lang="en-US" sz="5100" b="1" dirty="0" smtClean="0">
                <a:solidFill>
                  <a:srgbClr val="062C43"/>
                </a:solidFill>
              </a:rPr>
              <a:t>  Support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5100" b="1" dirty="0">
                <a:solidFill>
                  <a:srgbClr val="062C43"/>
                </a:solidFill>
              </a:rPr>
              <a:t> </a:t>
            </a:r>
            <a:r>
              <a:rPr lang="en-US" sz="5100" b="1" dirty="0" smtClean="0">
                <a:solidFill>
                  <a:srgbClr val="062C43"/>
                </a:solidFill>
              </a:rPr>
              <a:t>  Relevant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800" b="1" dirty="0">
              <a:solidFill>
                <a:srgbClr val="062C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068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build="p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062232"/>
          </a:xfrm>
        </p:spPr>
        <p:txBody>
          <a:bodyPr/>
          <a:lstStyle/>
          <a:p>
            <a:r>
              <a:rPr lang="en-US" sz="4800" b="1" dirty="0">
                <a:solidFill>
                  <a:srgbClr val="062C43"/>
                </a:solidFill>
              </a:rPr>
              <a:t>Membership Retention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0762" y="1169807"/>
            <a:ext cx="8638553" cy="546467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Club Level</a:t>
            </a:r>
          </a:p>
          <a:p>
            <a:pPr marL="0" indent="0">
              <a:buNone/>
            </a:pPr>
            <a:r>
              <a:rPr lang="en-US" b="1" dirty="0" smtClean="0"/>
              <a:t>     Plan on how to retain members</a:t>
            </a:r>
          </a:p>
          <a:p>
            <a:pPr marL="0" indent="0">
              <a:buNone/>
            </a:pPr>
            <a:r>
              <a:rPr lang="en-US" b="1" dirty="0" smtClean="0"/>
              <a:t>     Provide the ‘’unknown’’ reasons for joining &amp; staying in Rotary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Leadership Development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   Mentoring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Opportunity to follow their passion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Life changing experiences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</a:t>
            </a:r>
            <a:r>
              <a:rPr lang="en-US" b="1" dirty="0"/>
              <a:t>Encourage participation in District </a:t>
            </a:r>
            <a:r>
              <a:rPr lang="en-US" b="1" dirty="0" smtClean="0"/>
              <a:t>events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Allow members to utilize their strengths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	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	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4133570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045521"/>
          </a:xfrm>
        </p:spPr>
        <p:txBody>
          <a:bodyPr/>
          <a:lstStyle/>
          <a:p>
            <a:r>
              <a:rPr lang="en-US" sz="4400" b="1" dirty="0">
                <a:solidFill>
                  <a:srgbClr val="062C43"/>
                </a:solidFill>
              </a:rPr>
              <a:t>Membership Retention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8054296"/>
              </p:ext>
            </p:extLst>
          </p:nvPr>
        </p:nvGraphicFramePr>
        <p:xfrm>
          <a:off x="-586937" y="2005384"/>
          <a:ext cx="10292744" cy="4122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19249" y="1486488"/>
            <a:ext cx="3141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Membership Cycle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55181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370ACC7-FEF2-3B41-BF82-90CE441DEB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000"/>
                                        <p:tgtEl>
                                          <p:spTgt spid="5">
                                            <p:graphicEl>
                                              <a:dgm id="{3370ACC7-FEF2-3B41-BF82-90CE441DEB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DCCCD58-B719-D54A-AF00-A90ECC425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5">
                                            <p:graphicEl>
                                              <a:dgm id="{5DCCCD58-B719-D54A-AF00-A90ECC4257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B2CEF3F-9E4D-8046-90C9-68DC6DAD94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5">
                                            <p:graphicEl>
                                              <a:dgm id="{5B2CEF3F-9E4D-8046-90C9-68DC6DAD94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F10FA4A-BD71-AC40-A298-85F32C92A8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5">
                                            <p:graphicEl>
                                              <a:dgm id="{2F10FA4A-BD71-AC40-A298-85F32C92A8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CF567CB-DF73-614B-B691-E3B343113A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1000"/>
                                        <p:tgtEl>
                                          <p:spTgt spid="5">
                                            <p:graphicEl>
                                              <a:dgm id="{DCF567CB-DF73-614B-B691-E3B343113A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59E6B76-1032-954F-8660-B63023761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1000"/>
                                        <p:tgtEl>
                                          <p:spTgt spid="5">
                                            <p:graphicEl>
                                              <a:dgm id="{A59E6B76-1032-954F-8660-B63023761B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96CCD69-E36D-9544-9458-BD79693433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000"/>
                                        <p:tgtEl>
                                          <p:spTgt spid="5">
                                            <p:graphicEl>
                                              <a:dgm id="{196CCD69-E36D-9544-9458-BD79693433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7286A75-3E91-9A4C-B840-0BBF4CFEE6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1000"/>
                                        <p:tgtEl>
                                          <p:spTgt spid="5">
                                            <p:graphicEl>
                                              <a:dgm id="{67286A75-3E91-9A4C-B840-0BBF4CFEE6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129078"/>
          </a:xfrm>
        </p:spPr>
        <p:txBody>
          <a:bodyPr/>
          <a:lstStyle/>
          <a:p>
            <a:r>
              <a:rPr lang="en-US" sz="4800" b="1" dirty="0">
                <a:solidFill>
                  <a:srgbClr val="062C43"/>
                </a:solidFill>
              </a:rPr>
              <a:t>Membership Retention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900" b="1" dirty="0" smtClean="0"/>
              <a:t>District Level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Leadership- District Governor ‘’Drives the bus’’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District Membership Chair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Strategic Plan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Area Membership Chair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Direct Club involvement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Assistant Governors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69113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44982"/>
          </a:xfrm>
        </p:spPr>
        <p:txBody>
          <a:bodyPr/>
          <a:lstStyle/>
          <a:p>
            <a:r>
              <a:rPr lang="en-US" sz="4400" b="1" dirty="0">
                <a:solidFill>
                  <a:srgbClr val="062C43"/>
                </a:solidFill>
              </a:rPr>
              <a:t>Membership Retention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119674"/>
            <a:ext cx="8042276" cy="556494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5600" b="1" dirty="0" smtClean="0"/>
              <a:t>District Level</a:t>
            </a:r>
          </a:p>
          <a:p>
            <a:pPr marL="0" indent="0">
              <a:buNone/>
            </a:pPr>
            <a:r>
              <a:rPr lang="en-US" sz="1800" b="1" dirty="0"/>
              <a:t> </a:t>
            </a:r>
            <a:r>
              <a:rPr lang="en-US" sz="7400" b="1" dirty="0" smtClean="0"/>
              <a:t>   Support</a:t>
            </a:r>
          </a:p>
          <a:p>
            <a:pPr marL="0" indent="0">
              <a:buNone/>
            </a:pPr>
            <a:r>
              <a:rPr lang="en-US" sz="7400" b="1" dirty="0"/>
              <a:t>	Membership ‘’Troubleshooter’’</a:t>
            </a:r>
          </a:p>
          <a:p>
            <a:pPr marL="0" indent="0">
              <a:buNone/>
            </a:pPr>
            <a:r>
              <a:rPr lang="en-US" sz="7400" b="1" dirty="0"/>
              <a:t>	</a:t>
            </a:r>
            <a:r>
              <a:rPr lang="en-US" sz="7400" b="1" dirty="0" smtClean="0"/>
              <a:t>Visioning</a:t>
            </a:r>
          </a:p>
          <a:p>
            <a:pPr marL="0" indent="0">
              <a:buNone/>
            </a:pPr>
            <a:r>
              <a:rPr lang="en-US" sz="7400" b="1" dirty="0"/>
              <a:t>	</a:t>
            </a:r>
            <a:r>
              <a:rPr lang="en-US" sz="7400" b="1" dirty="0" smtClean="0"/>
              <a:t>Monthly District Membership Meetings</a:t>
            </a:r>
          </a:p>
          <a:p>
            <a:pPr marL="0" indent="0">
              <a:buNone/>
            </a:pPr>
            <a:r>
              <a:rPr lang="en-US" sz="7400" b="1" dirty="0"/>
              <a:t>	</a:t>
            </a:r>
            <a:r>
              <a:rPr lang="en-US" sz="7400" b="1" dirty="0" smtClean="0"/>
              <a:t>Family of Rotary Events</a:t>
            </a:r>
          </a:p>
          <a:p>
            <a:pPr marL="0" indent="0">
              <a:buNone/>
            </a:pPr>
            <a:r>
              <a:rPr lang="en-US" sz="7400" b="1" dirty="0"/>
              <a:t>	</a:t>
            </a:r>
            <a:r>
              <a:rPr lang="en-US" sz="7400" b="1" dirty="0" smtClean="0"/>
              <a:t>	Quarterly events for the entire family</a:t>
            </a:r>
          </a:p>
          <a:p>
            <a:pPr marL="0" indent="0">
              <a:buNone/>
            </a:pPr>
            <a:r>
              <a:rPr lang="en-US" sz="7400" b="1" dirty="0"/>
              <a:t>	</a:t>
            </a:r>
            <a:r>
              <a:rPr lang="en-US" sz="7400" b="1" dirty="0" smtClean="0"/>
              <a:t>District Conference</a:t>
            </a:r>
          </a:p>
          <a:p>
            <a:pPr marL="0" indent="0">
              <a:buNone/>
            </a:pPr>
            <a:r>
              <a:rPr lang="en-US" sz="7400" b="1" dirty="0"/>
              <a:t>	</a:t>
            </a:r>
            <a:r>
              <a:rPr lang="en-US" sz="7400" b="1" dirty="0" smtClean="0"/>
              <a:t>	Family Friendly</a:t>
            </a:r>
          </a:p>
          <a:p>
            <a:pPr marL="0" indent="0">
              <a:buNone/>
            </a:pPr>
            <a:r>
              <a:rPr lang="en-US" sz="1800" b="1" dirty="0"/>
              <a:t>	</a:t>
            </a:r>
            <a:endParaRPr lang="en-US" sz="1800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09721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062C43"/>
                </a:solidFill>
              </a:rPr>
              <a:t>Why is building Rotary important?</a:t>
            </a:r>
            <a:endParaRPr lang="en-US" sz="3600" b="1" dirty="0">
              <a:solidFill>
                <a:srgbClr val="062C43"/>
              </a:solidFill>
            </a:endParaRPr>
          </a:p>
        </p:txBody>
      </p:sp>
      <p:pic>
        <p:nvPicPr>
          <p:cNvPr id="4" name="Content Placeholder 3" descr="IMG_0005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5" b="139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90511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6606</TotalTime>
  <Words>162</Words>
  <Application>Microsoft Macintosh PowerPoint</Application>
  <PresentationFormat>On-screen Show (4:3)</PresentationFormat>
  <Paragraphs>76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Breeze</vt:lpstr>
      <vt:lpstr>Presidential Membership Summit        Zone 21b/27</vt:lpstr>
      <vt:lpstr>  Membership  Growth and Retention </vt:lpstr>
      <vt:lpstr>Membership Growth</vt:lpstr>
      <vt:lpstr>Membership Retention</vt:lpstr>
      <vt:lpstr>Membership Retention</vt:lpstr>
      <vt:lpstr>Membership Retention</vt:lpstr>
      <vt:lpstr>Membership Retention</vt:lpstr>
      <vt:lpstr>Membership Retention</vt:lpstr>
      <vt:lpstr>Why is building Rotary important?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Presidential Membership Summit Zone 21b/27</dc:title>
  <dc:creator>LISA FAITH MASSEY</dc:creator>
  <cp:lastModifiedBy>LISA FAITH MASSEY</cp:lastModifiedBy>
  <cp:revision>31</cp:revision>
  <dcterms:created xsi:type="dcterms:W3CDTF">2015-11-09T04:43:28Z</dcterms:created>
  <dcterms:modified xsi:type="dcterms:W3CDTF">2015-11-13T18:49:49Z</dcterms:modified>
</cp:coreProperties>
</file>